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83"/>
  </p:handoutMasterIdLst>
  <p:sldIdLst>
    <p:sldId id="257" r:id="rId3"/>
    <p:sldId id="367" r:id="rId4"/>
    <p:sldId id="368" r:id="rId5"/>
    <p:sldId id="369" r:id="rId6"/>
    <p:sldId id="420" r:id="rId7"/>
    <p:sldId id="421" r:id="rId8"/>
    <p:sldId id="370" r:id="rId9"/>
    <p:sldId id="371" r:id="rId10"/>
    <p:sldId id="372" r:id="rId11"/>
    <p:sldId id="423" r:id="rId12"/>
    <p:sldId id="373" r:id="rId13"/>
    <p:sldId id="424" r:id="rId14"/>
    <p:sldId id="374" r:id="rId15"/>
    <p:sldId id="375" r:id="rId16"/>
    <p:sldId id="376" r:id="rId17"/>
    <p:sldId id="425" r:id="rId18"/>
    <p:sldId id="426" r:id="rId19"/>
    <p:sldId id="427" r:id="rId20"/>
    <p:sldId id="428" r:id="rId21"/>
    <p:sldId id="378" r:id="rId22"/>
    <p:sldId id="429" r:id="rId24"/>
    <p:sldId id="430" r:id="rId25"/>
    <p:sldId id="431" r:id="rId26"/>
    <p:sldId id="432" r:id="rId27"/>
    <p:sldId id="433" r:id="rId28"/>
    <p:sldId id="434" r:id="rId29"/>
    <p:sldId id="435" r:id="rId30"/>
    <p:sldId id="436" r:id="rId31"/>
    <p:sldId id="437" r:id="rId32"/>
    <p:sldId id="438" r:id="rId33"/>
    <p:sldId id="439" r:id="rId34"/>
    <p:sldId id="440" r:id="rId35"/>
    <p:sldId id="441" r:id="rId36"/>
    <p:sldId id="442" r:id="rId37"/>
    <p:sldId id="443" r:id="rId38"/>
    <p:sldId id="444" r:id="rId39"/>
    <p:sldId id="445" r:id="rId40"/>
    <p:sldId id="446" r:id="rId41"/>
    <p:sldId id="447" r:id="rId42"/>
    <p:sldId id="448" r:id="rId43"/>
    <p:sldId id="449" r:id="rId44"/>
    <p:sldId id="450" r:id="rId45"/>
    <p:sldId id="380" r:id="rId46"/>
    <p:sldId id="377" r:id="rId47"/>
    <p:sldId id="381" r:id="rId48"/>
    <p:sldId id="382" r:id="rId49"/>
    <p:sldId id="383" r:id="rId50"/>
    <p:sldId id="384" r:id="rId51"/>
    <p:sldId id="385" r:id="rId52"/>
    <p:sldId id="386" r:id="rId53"/>
    <p:sldId id="387" r:id="rId54"/>
    <p:sldId id="388" r:id="rId55"/>
    <p:sldId id="389" r:id="rId56"/>
    <p:sldId id="390" r:id="rId57"/>
    <p:sldId id="391" r:id="rId58"/>
    <p:sldId id="392" r:id="rId59"/>
    <p:sldId id="393" r:id="rId60"/>
    <p:sldId id="395" r:id="rId61"/>
    <p:sldId id="396" r:id="rId62"/>
    <p:sldId id="397" r:id="rId63"/>
    <p:sldId id="398" r:id="rId64"/>
    <p:sldId id="399" r:id="rId65"/>
    <p:sldId id="400" r:id="rId66"/>
    <p:sldId id="401" r:id="rId67"/>
    <p:sldId id="402" r:id="rId68"/>
    <p:sldId id="403" r:id="rId69"/>
    <p:sldId id="404" r:id="rId70"/>
    <p:sldId id="405" r:id="rId71"/>
    <p:sldId id="406" r:id="rId72"/>
    <p:sldId id="407" r:id="rId73"/>
    <p:sldId id="408" r:id="rId74"/>
    <p:sldId id="419" r:id="rId75"/>
    <p:sldId id="451" r:id="rId76"/>
    <p:sldId id="452" r:id="rId77"/>
    <p:sldId id="453" r:id="rId78"/>
    <p:sldId id="454" r:id="rId79"/>
    <p:sldId id="455" r:id="rId80"/>
    <p:sldId id="456" r:id="rId81"/>
    <p:sldId id="418" r:id="rId82"/>
  </p:sldIdLst>
  <p:sldSz cx="12192000" cy="6858000"/>
  <p:notesSz cx="6858000" cy="9144000"/>
  <p:custDataLst>
    <p:tags r:id="rId87"/>
  </p:custDataLst>
  <p:defaultTextStyle>
    <a:defPPr>
      <a:defRPr lang="zh-CN"/>
    </a:defPPr>
    <a:lvl1pPr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3B37"/>
    <a:srgbClr val="F19903"/>
    <a:srgbClr val="D2D2D2"/>
    <a:srgbClr val="F6F8F7"/>
    <a:srgbClr val="FBFDFC"/>
    <a:srgbClr val="DFE1E0"/>
    <a:srgbClr val="F39801"/>
    <a:srgbClr val="FFE985"/>
    <a:srgbClr val="9789C2"/>
    <a:srgbClr val="FA7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581" autoAdjust="0"/>
  </p:normalViewPr>
  <p:slideViewPr>
    <p:cSldViewPr>
      <p:cViewPr varScale="1">
        <p:scale>
          <a:sx n="78" d="100"/>
          <a:sy n="78" d="100"/>
        </p:scale>
        <p:origin x="293" y="144"/>
      </p:cViewPr>
      <p:guideLst>
        <p:guide orient="horz" pos="2160"/>
        <p:guide pos="3840"/>
        <p:guide pos="3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36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7" Type="http://schemas.openxmlformats.org/officeDocument/2006/relationships/tags" Target="tags/tag5.xml"/><Relationship Id="rId86" Type="http://schemas.openxmlformats.org/officeDocument/2006/relationships/tableStyles" Target="tableStyles.xml"/><Relationship Id="rId85" Type="http://schemas.openxmlformats.org/officeDocument/2006/relationships/viewProps" Target="viewProps.xml"/><Relationship Id="rId84" Type="http://schemas.openxmlformats.org/officeDocument/2006/relationships/presProps" Target="presProps.xml"/><Relationship Id="rId83" Type="http://schemas.openxmlformats.org/officeDocument/2006/relationships/handoutMaster" Target="handoutMasters/handoutMaster1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48C81-2EE0-4ADC-AD51-9DC87E0EF3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761C-5A44-4BA0-B4C5-00F13EA65E0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215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15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fld id="{0D1E2EF4-146E-47B5-A412-FFD548A1AB6A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FD2B873-2FD7-4D3F-95FD-06692B2BE88B}" type="slidenum">
              <a:rPr lang="en-US" altLang="zh-CN"/>
            </a:fld>
            <a:endParaRPr lang="en-US" altLang="zh-CN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7554B39-088D-489F-93EF-DD601804ACD1}" type="slidenum">
              <a:rPr lang="en-US" altLang="zh-CN"/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76CF5D4-27D0-4858-B640-6AA5E994C158}" type="slidenum">
              <a:rPr lang="en-US" altLang="zh-CN"/>
            </a:fld>
            <a:endParaRPr lang="en-US" altLang="zh-CN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F782C4D-65C1-455F-8B95-23DDC917AD8B}" type="slidenum">
              <a:rPr lang="en-US" altLang="zh-CN"/>
            </a:fld>
            <a:endParaRPr lang="en-US" altLang="zh-CN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F406C6E-2DBC-489D-9049-151247800BDA}" type="slidenum">
              <a:rPr lang="en-US" altLang="zh-CN"/>
            </a:fld>
            <a:endParaRPr lang="en-US" altLang="zh-CN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971DDBA-F02F-4E3D-970C-CC2D1DFAA313}" type="slidenum">
              <a:rPr lang="en-US" altLang="zh-CN"/>
            </a:fld>
            <a:endParaRPr lang="en-US" altLang="zh-CN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919CCEC-F8CC-4A7E-9628-0CFF78E97D66}" type="slidenum">
              <a:rPr lang="en-US" altLang="zh-CN"/>
            </a:fld>
            <a:endParaRPr lang="en-US" altLang="zh-CN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BD45312-96F3-4ECE-9699-8A62C49B3D59}" type="slidenum">
              <a:rPr lang="en-US" altLang="zh-CN"/>
            </a:fld>
            <a:endParaRPr lang="en-US" altLang="zh-CN"/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D00C289-2EC2-45A3-AD0F-955C0A68200E}" type="slidenum">
              <a:rPr lang="en-US" altLang="zh-CN"/>
            </a:fld>
            <a:endParaRPr lang="en-US" altLang="zh-CN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2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24765" y="0"/>
            <a:ext cx="3312795" cy="548640"/>
          </a:xfrm>
          <a:prstGeom prst="rect">
            <a:avLst/>
          </a:pr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3"/>
          <p:cNvSpPr txBox="1"/>
          <p:nvPr userDrawn="1"/>
        </p:nvSpPr>
        <p:spPr>
          <a:xfrm>
            <a:off x="-24765" y="56515"/>
            <a:ext cx="3091815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7.5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二叉树的遍历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image" Target="../media/image2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24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jpeg"/><Relationship Id="rId2" Type="http://schemas.openxmlformats.org/officeDocument/2006/relationships/image" Target="../media/image16.GIF"/><Relationship Id="rId1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GI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2.GI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37.GIF"/><Relationship Id="rId1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16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5.jpeg"/><Relationship Id="rId2" Type="http://schemas.openxmlformats.org/officeDocument/2006/relationships/image" Target="../media/image24.GIF"/><Relationship Id="rId1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image" Target="../media/image2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image" Target="../media/image4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-531172" y="6494555"/>
            <a:ext cx="12978765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-43180" y="635"/>
            <a:ext cx="12259945" cy="5628640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/>
        </p:nvCxnSpPr>
        <p:spPr>
          <a:xfrm>
            <a:off x="-618030" y="6777980"/>
            <a:ext cx="12978765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-563310" y="6211130"/>
            <a:ext cx="12978765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-618030" y="5927705"/>
            <a:ext cx="12978765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279576" y="1262953"/>
            <a:ext cx="7488832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数据结构教程</a:t>
            </a:r>
            <a:endParaRPr lang="zh-CN" altLang="en-US" sz="80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 descr="图片包含 游戏机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72" y="-67684"/>
            <a:ext cx="1061720" cy="315011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015865" y="2277110"/>
            <a:ext cx="413194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</a:t>
            </a:r>
            <a:r>
              <a:rPr lang="en-US" altLang="zh-CN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微课视频</a:t>
            </a:r>
            <a:r>
              <a:rPr lang="en-US" altLang="zh-CN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题库版</a:t>
            </a:r>
            <a:endParaRPr lang="zh-CN" altLang="en-US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73051" y="2801716"/>
            <a:ext cx="124177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李春葆  主编</a:t>
            </a:r>
            <a:endParaRPr lang="zh-CN" altLang="en-US" sz="15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乐高玩具&#10;&#10;低可信度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39" y="3496434"/>
            <a:ext cx="4810764" cy="324117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935761" y="3395730"/>
            <a:ext cx="3937290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4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二叉树</a:t>
            </a:r>
            <a:endParaRPr lang="zh-CN" altLang="en-US" sz="48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: 空心 2"/>
          <p:cNvSpPr/>
          <p:nvPr/>
        </p:nvSpPr>
        <p:spPr>
          <a:xfrm>
            <a:off x="7644765" y="2817495"/>
            <a:ext cx="260985" cy="194945"/>
          </a:xfrm>
          <a:prstGeom prst="don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65200" y="5629275"/>
            <a:ext cx="2533650" cy="1254754"/>
            <a:chOff x="-235082" y="5592394"/>
            <a:chExt cx="1889956" cy="1254432"/>
          </a:xfrm>
        </p:grpSpPr>
        <p:sp>
          <p:nvSpPr>
            <p:cNvPr id="4" name="矩形 3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-235082" y="6627172"/>
              <a:ext cx="1889956" cy="21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</a:t>
              </a: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784684" y="3565004"/>
            <a:ext cx="6626225" cy="2595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80000" tIns="108000" rIns="180000" bIns="108000">
            <a:spAutoFit/>
          </a:bodyPr>
          <a:lstStyle/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InOrder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*b)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if (b!=NULL)  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InOrder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(b-&gt;</a:t>
            </a:r>
            <a:r>
              <a:rPr lang="en-US" altLang="zh-CN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("%c "</a:t>
            </a: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b-&gt;data); 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访问根结点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InOrder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(b-&gt;</a:t>
            </a:r>
            <a:r>
              <a:rPr lang="en-US" altLang="zh-CN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415480" y="2627102"/>
            <a:ext cx="3887788" cy="48514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中序遍历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的递归算法：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 Box 4" descr="信纸"/>
          <p:cNvSpPr txBox="1">
            <a:spLocks noChangeArrowheads="1"/>
          </p:cNvSpPr>
          <p:nvPr/>
        </p:nvSpPr>
        <p:spPr bwMode="auto">
          <a:xfrm>
            <a:off x="767408" y="884985"/>
            <a:ext cx="6175390" cy="438150"/>
          </a:xfrm>
          <a:prstGeom prst="rect">
            <a:avLst/>
          </a:prstGeom>
          <a:blipFill dpi="0" rotWithShape="1">
            <a:blip r:embed="rId1" cstate="print"/>
            <a:srcRect/>
            <a:tile tx="0" ty="0" sx="100000" sy="100000" flip="none" algn="tl"/>
          </a:blipFill>
          <a:ln w="9525" algn="ctr">
            <a:noFill/>
            <a:miter lim="800000"/>
            <a:tailEnd type="none" w="med" len="lg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tIns="72000" bIns="72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7.5.2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先序、中序、后序遍历的递归算法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64704"/>
            <a:ext cx="5184576" cy="518457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1971122" y="3492996"/>
            <a:ext cx="6553200" cy="2595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80000" tIns="108000" rIns="180000" bIns="108000">
            <a:spAutoFit/>
          </a:bodyPr>
          <a:lstStyle/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PostOrder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*b) 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if 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(b!=NULL)  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PostOrder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</a:t>
            </a:r>
            <a:r>
              <a:rPr lang="en-US" altLang="zh-CN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PostOrder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</a:t>
            </a:r>
            <a:r>
              <a:rPr lang="en-US" altLang="zh-CN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printf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("%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 "</a:t>
            </a:r>
            <a:r>
              <a:rPr lang="zh-CN" alt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b-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&gt;data); 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访问根结点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zh-CN" alt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559496" y="2704265"/>
            <a:ext cx="3887787" cy="48514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后序遍历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的递归算法：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 Box 4" descr="信纸"/>
          <p:cNvSpPr txBox="1">
            <a:spLocks noChangeArrowheads="1"/>
          </p:cNvSpPr>
          <p:nvPr/>
        </p:nvSpPr>
        <p:spPr bwMode="auto">
          <a:xfrm>
            <a:off x="767408" y="884985"/>
            <a:ext cx="6175390" cy="438150"/>
          </a:xfrm>
          <a:prstGeom prst="rect">
            <a:avLst/>
          </a:prstGeom>
          <a:blipFill dpi="0" rotWithShape="1">
            <a:blip r:embed="rId1" cstate="print"/>
            <a:srcRect/>
            <a:tile tx="0" ty="0" sx="100000" sy="100000" flip="none" algn="tl"/>
          </a:blipFill>
          <a:ln w="9525" algn="ctr">
            <a:noFill/>
            <a:miter lim="800000"/>
            <a:tailEnd type="none" w="med" len="lg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tIns="72000" bIns="72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7.5.2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先序、中序、后序遍历的递归算法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64704"/>
            <a:ext cx="5184576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/>
        </p:nvSpPr>
        <p:spPr>
          <a:xfrm>
            <a:off x="2020423" y="3988447"/>
            <a:ext cx="8739588" cy="180594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457200" indent="-457200" algn="l">
              <a:lnSpc>
                <a:spcPts val="28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这里算法中的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访问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是直接输出结点值。实际上，访问结点可以对该结点进行各种操作，如计数、删除结点等。</a:t>
            </a:r>
            <a:endParaRPr lang="en-US" altLang="zh-CN" sz="2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2800"/>
              </a:lnSpc>
              <a:spcBef>
                <a:spcPts val="1200"/>
              </a:spcBef>
              <a:buBlip>
                <a:blip r:embed="rId1"/>
              </a:buBlip>
            </a:pP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种递归算法的执行过程是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递归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的。</a:t>
            </a:r>
            <a:endParaRPr lang="zh-CN" altLang="en-US" sz="2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2020423" y="2675654"/>
            <a:ext cx="17859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注意几点：</a:t>
            </a:r>
            <a:endParaRPr lang="zh-CN" altLang="en-US" spc="3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4" descr="信纸"/>
          <p:cNvSpPr txBox="1">
            <a:spLocks noChangeArrowheads="1"/>
          </p:cNvSpPr>
          <p:nvPr/>
        </p:nvSpPr>
        <p:spPr bwMode="auto">
          <a:xfrm>
            <a:off x="767408" y="884985"/>
            <a:ext cx="6175390" cy="438150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525" algn="ctr">
            <a:noFill/>
            <a:miter lim="800000"/>
            <a:tailEnd type="none" w="med" len="lg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tIns="72000" bIns="72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7.5.2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先序、中序、后序遍历的递归算法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490" y="692696"/>
            <a:ext cx="3365190" cy="3365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bldLvl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63"/>
          <p:cNvGrpSpPr/>
          <p:nvPr/>
        </p:nvGrpSpPr>
        <p:grpSpPr>
          <a:xfrm>
            <a:off x="7708676" y="4313558"/>
            <a:ext cx="1714512" cy="508226"/>
            <a:chOff x="3714744" y="4313557"/>
            <a:chExt cx="1714512" cy="508226"/>
          </a:xfrm>
        </p:grpSpPr>
        <p:cxnSp>
          <p:nvCxnSpPr>
            <p:cNvPr id="17" name="直接箭头连接符 16"/>
            <p:cNvCxnSpPr/>
            <p:nvPr/>
          </p:nvCxnSpPr>
          <p:spPr>
            <a:xfrm rot="16200000" flipH="1">
              <a:off x="4321124" y="4421557"/>
              <a:ext cx="216000" cy="0"/>
            </a:xfrm>
            <a:prstGeom prst="straightConnector1">
              <a:avLst/>
            </a:prstGeom>
            <a:ln w="28575">
              <a:solidFill>
                <a:srgbClr val="33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44"/>
            <p:cNvSpPr txBox="1"/>
            <p:nvPr/>
          </p:nvSpPr>
          <p:spPr>
            <a:xfrm>
              <a:off x="3714744" y="4533493"/>
              <a:ext cx="1714512" cy="2882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PreOrder(</a:t>
              </a:r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Line 5"/>
          <p:cNvSpPr>
            <a:spLocks noChangeShapeType="1"/>
          </p:cNvSpPr>
          <p:nvPr/>
        </p:nvSpPr>
        <p:spPr bwMode="auto">
          <a:xfrm flipH="1">
            <a:off x="7170580" y="1048631"/>
            <a:ext cx="255666" cy="254532"/>
          </a:xfrm>
          <a:prstGeom prst="lin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sz="200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Freeform 6"/>
          <p:cNvSpPr/>
          <p:nvPr/>
        </p:nvSpPr>
        <p:spPr bwMode="auto">
          <a:xfrm>
            <a:off x="7706427" y="1035855"/>
            <a:ext cx="268378" cy="3445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" y="245"/>
              </a:cxn>
            </a:cxnLst>
            <a:rect l="0" t="0" r="r" b="b"/>
            <a:pathLst>
              <a:path w="190" h="245">
                <a:moveTo>
                  <a:pt x="0" y="0"/>
                </a:moveTo>
                <a:lnTo>
                  <a:pt x="190" y="2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sz="200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 flipH="1">
            <a:off x="7696295" y="1614052"/>
            <a:ext cx="255665" cy="254533"/>
          </a:xfrm>
          <a:prstGeom prst="lin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sz="200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Oval 10"/>
          <p:cNvSpPr>
            <a:spLocks noChangeArrowheads="1"/>
          </p:cNvSpPr>
          <p:nvPr/>
        </p:nvSpPr>
        <p:spPr bwMode="auto">
          <a:xfrm>
            <a:off x="7362682" y="794099"/>
            <a:ext cx="384204" cy="31922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3" name="Oval 11"/>
          <p:cNvSpPr>
            <a:spLocks noChangeArrowheads="1"/>
          </p:cNvSpPr>
          <p:nvPr/>
        </p:nvSpPr>
        <p:spPr bwMode="auto">
          <a:xfrm>
            <a:off x="6913502" y="1303165"/>
            <a:ext cx="384204" cy="31922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4" name="Oval 12"/>
          <p:cNvSpPr>
            <a:spLocks noChangeArrowheads="1"/>
          </p:cNvSpPr>
          <p:nvPr/>
        </p:nvSpPr>
        <p:spPr bwMode="auto">
          <a:xfrm>
            <a:off x="7875425" y="1303165"/>
            <a:ext cx="384204" cy="31922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1800" b="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Oval 14"/>
          <p:cNvSpPr>
            <a:spLocks noChangeArrowheads="1"/>
          </p:cNvSpPr>
          <p:nvPr/>
        </p:nvSpPr>
        <p:spPr bwMode="auto">
          <a:xfrm>
            <a:off x="7364095" y="1813636"/>
            <a:ext cx="384204" cy="3192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4289154" y="1024978"/>
            <a:ext cx="1857388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以先序为例：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17"/>
          <p:cNvSpPr txBox="1"/>
          <p:nvPr/>
        </p:nvSpPr>
        <p:spPr>
          <a:xfrm>
            <a:off x="4422528" y="1652990"/>
            <a:ext cx="1428760" cy="28829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PreOrder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56"/>
          <p:cNvGrpSpPr/>
          <p:nvPr/>
        </p:nvGrpSpPr>
        <p:grpSpPr>
          <a:xfrm>
            <a:off x="5994164" y="1643050"/>
            <a:ext cx="1233496" cy="288290"/>
            <a:chOff x="2000232" y="1643050"/>
            <a:chExt cx="1233496" cy="288290"/>
          </a:xfrm>
        </p:grpSpPr>
        <p:cxnSp>
          <p:nvCxnSpPr>
            <p:cNvPr id="29" name="直接箭头连接符 28"/>
            <p:cNvCxnSpPr/>
            <p:nvPr/>
          </p:nvCxnSpPr>
          <p:spPr>
            <a:xfrm>
              <a:off x="2000232" y="1795865"/>
              <a:ext cx="428628" cy="1588"/>
            </a:xfrm>
            <a:prstGeom prst="straightConnector1">
              <a:avLst/>
            </a:prstGeom>
            <a:ln w="28575">
              <a:solidFill>
                <a:srgbClr val="33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0"/>
            <p:cNvSpPr txBox="1"/>
            <p:nvPr/>
          </p:nvSpPr>
          <p:spPr>
            <a:xfrm>
              <a:off x="2447910" y="1643050"/>
              <a:ext cx="785818" cy="288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访问</a:t>
              </a:r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1" name="TextBox 21"/>
          <p:cNvSpPr txBox="1"/>
          <p:nvPr/>
        </p:nvSpPr>
        <p:spPr>
          <a:xfrm>
            <a:off x="8923122" y="861321"/>
            <a:ext cx="1357322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先序序列：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22"/>
          <p:cNvSpPr txBox="1"/>
          <p:nvPr/>
        </p:nvSpPr>
        <p:spPr>
          <a:xfrm>
            <a:off x="9208874" y="1142984"/>
            <a:ext cx="428628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3" name="TextBox 23"/>
          <p:cNvSpPr txBox="1"/>
          <p:nvPr/>
        </p:nvSpPr>
        <p:spPr>
          <a:xfrm>
            <a:off x="9637502" y="1142984"/>
            <a:ext cx="428628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4" name="TextBox 24"/>
          <p:cNvSpPr txBox="1"/>
          <p:nvPr/>
        </p:nvSpPr>
        <p:spPr>
          <a:xfrm>
            <a:off x="10066130" y="1142984"/>
            <a:ext cx="428628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5" name="TextBox 25"/>
          <p:cNvSpPr txBox="1"/>
          <p:nvPr/>
        </p:nvSpPr>
        <p:spPr>
          <a:xfrm>
            <a:off x="10499520" y="1142984"/>
            <a:ext cx="428628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36" name="组合 57"/>
          <p:cNvGrpSpPr/>
          <p:nvPr/>
        </p:nvGrpSpPr>
        <p:grpSpPr>
          <a:xfrm>
            <a:off x="6065602" y="1921642"/>
            <a:ext cx="1428760" cy="662579"/>
            <a:chOff x="2071670" y="1921642"/>
            <a:chExt cx="1428760" cy="662579"/>
          </a:xfrm>
        </p:grpSpPr>
        <p:cxnSp>
          <p:nvCxnSpPr>
            <p:cNvPr id="37" name="直接箭头连接符 36"/>
            <p:cNvCxnSpPr/>
            <p:nvPr/>
          </p:nvCxnSpPr>
          <p:spPr>
            <a:xfrm rot="16200000" flipH="1">
              <a:off x="2606050" y="2101642"/>
              <a:ext cx="360000" cy="0"/>
            </a:xfrm>
            <a:prstGeom prst="straightConnector1">
              <a:avLst/>
            </a:prstGeom>
            <a:ln w="28575">
              <a:solidFill>
                <a:srgbClr val="33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1"/>
            <p:cNvSpPr txBox="1"/>
            <p:nvPr/>
          </p:nvSpPr>
          <p:spPr>
            <a:xfrm>
              <a:off x="2071670" y="2295931"/>
              <a:ext cx="1428760" cy="2882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PreOrder(</a:t>
              </a:r>
              <a:r>
                <a:rPr lang="en-US" altLang="zh-CN" sz="16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58"/>
          <p:cNvGrpSpPr/>
          <p:nvPr/>
        </p:nvGrpSpPr>
        <p:grpSpPr>
          <a:xfrm>
            <a:off x="7637238" y="2295931"/>
            <a:ext cx="1233496" cy="288290"/>
            <a:chOff x="3643306" y="2295931"/>
            <a:chExt cx="1233496" cy="288290"/>
          </a:xfrm>
        </p:grpSpPr>
        <p:cxnSp>
          <p:nvCxnSpPr>
            <p:cNvPr id="40" name="直接箭头连接符 39"/>
            <p:cNvCxnSpPr/>
            <p:nvPr/>
          </p:nvCxnSpPr>
          <p:spPr>
            <a:xfrm>
              <a:off x="3643306" y="2448746"/>
              <a:ext cx="428628" cy="1588"/>
            </a:xfrm>
            <a:prstGeom prst="straightConnector1">
              <a:avLst/>
            </a:prstGeom>
            <a:ln w="28575">
              <a:solidFill>
                <a:srgbClr val="33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33"/>
            <p:cNvSpPr txBox="1"/>
            <p:nvPr/>
          </p:nvSpPr>
          <p:spPr>
            <a:xfrm>
              <a:off x="4090984" y="2295931"/>
              <a:ext cx="785818" cy="288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访问</a:t>
              </a:r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2" name="组合 59"/>
          <p:cNvGrpSpPr/>
          <p:nvPr/>
        </p:nvGrpSpPr>
        <p:grpSpPr>
          <a:xfrm>
            <a:off x="7708676" y="2570885"/>
            <a:ext cx="1714512" cy="705076"/>
            <a:chOff x="3714744" y="2570884"/>
            <a:chExt cx="1714512" cy="705076"/>
          </a:xfrm>
        </p:grpSpPr>
        <p:cxnSp>
          <p:nvCxnSpPr>
            <p:cNvPr id="43" name="直接箭头连接符 42"/>
            <p:cNvCxnSpPr/>
            <p:nvPr/>
          </p:nvCxnSpPr>
          <p:spPr>
            <a:xfrm rot="16200000" flipH="1">
              <a:off x="4321124" y="2678884"/>
              <a:ext cx="216000" cy="0"/>
            </a:xfrm>
            <a:prstGeom prst="straightConnector1">
              <a:avLst/>
            </a:prstGeom>
            <a:ln w="28575">
              <a:solidFill>
                <a:srgbClr val="33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35"/>
            <p:cNvSpPr txBox="1"/>
            <p:nvPr/>
          </p:nvSpPr>
          <p:spPr>
            <a:xfrm>
              <a:off x="3714744" y="2790820"/>
              <a:ext cx="1714512" cy="48514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PreOrder(</a:t>
              </a:r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NULL</a:t>
              </a:r>
              <a:r>
                <a:rPr lang="en-US" altLang="zh-CN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60"/>
          <p:cNvGrpSpPr/>
          <p:nvPr/>
        </p:nvGrpSpPr>
        <p:grpSpPr>
          <a:xfrm>
            <a:off x="7708676" y="3170138"/>
            <a:ext cx="1714512" cy="719776"/>
            <a:chOff x="3714744" y="3170137"/>
            <a:chExt cx="1714512" cy="719776"/>
          </a:xfrm>
        </p:grpSpPr>
        <p:cxnSp>
          <p:nvCxnSpPr>
            <p:cNvPr id="46" name="直接箭头连接符 45"/>
            <p:cNvCxnSpPr/>
            <p:nvPr/>
          </p:nvCxnSpPr>
          <p:spPr>
            <a:xfrm rot="16200000" flipH="1">
              <a:off x="4321124" y="3278137"/>
              <a:ext cx="216000" cy="0"/>
            </a:xfrm>
            <a:prstGeom prst="straightConnector1">
              <a:avLst/>
            </a:prstGeom>
            <a:ln w="28575">
              <a:solidFill>
                <a:srgbClr val="33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37"/>
            <p:cNvSpPr txBox="1"/>
            <p:nvPr/>
          </p:nvSpPr>
          <p:spPr>
            <a:xfrm>
              <a:off x="3714744" y="3404773"/>
              <a:ext cx="1714512" cy="48514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PreOrder(</a:t>
              </a:r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NULL</a:t>
              </a:r>
              <a:r>
                <a:rPr lang="en-US" altLang="zh-CN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61"/>
          <p:cNvGrpSpPr/>
          <p:nvPr/>
        </p:nvGrpSpPr>
        <p:grpSpPr>
          <a:xfrm>
            <a:off x="6065602" y="2669066"/>
            <a:ext cx="1428760" cy="1600677"/>
            <a:chOff x="2071670" y="2669066"/>
            <a:chExt cx="1428760" cy="1600677"/>
          </a:xfrm>
        </p:grpSpPr>
        <p:cxnSp>
          <p:nvCxnSpPr>
            <p:cNvPr id="49" name="直接箭头连接符 48"/>
            <p:cNvCxnSpPr/>
            <p:nvPr/>
          </p:nvCxnSpPr>
          <p:spPr>
            <a:xfrm rot="5400000">
              <a:off x="2138050" y="3316272"/>
              <a:ext cx="1296000" cy="1588"/>
            </a:xfrm>
            <a:prstGeom prst="straightConnector1">
              <a:avLst/>
            </a:prstGeom>
            <a:ln w="28575">
              <a:solidFill>
                <a:srgbClr val="33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39"/>
            <p:cNvSpPr txBox="1"/>
            <p:nvPr/>
          </p:nvSpPr>
          <p:spPr>
            <a:xfrm>
              <a:off x="2071670" y="3981453"/>
              <a:ext cx="1428760" cy="2882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PreOrder(</a:t>
              </a:r>
              <a:r>
                <a:rPr lang="en-US" altLang="zh-CN" sz="16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r>
                <a:rPr lang="en-US" altLang="zh-CN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62"/>
          <p:cNvGrpSpPr/>
          <p:nvPr/>
        </p:nvGrpSpPr>
        <p:grpSpPr>
          <a:xfrm>
            <a:off x="7637238" y="4004852"/>
            <a:ext cx="1233496" cy="288290"/>
            <a:chOff x="3643306" y="4004852"/>
            <a:chExt cx="1233496" cy="288290"/>
          </a:xfrm>
        </p:grpSpPr>
        <p:cxnSp>
          <p:nvCxnSpPr>
            <p:cNvPr id="52" name="直接箭头连接符 51"/>
            <p:cNvCxnSpPr/>
            <p:nvPr/>
          </p:nvCxnSpPr>
          <p:spPr>
            <a:xfrm>
              <a:off x="3643306" y="4157667"/>
              <a:ext cx="428628" cy="1588"/>
            </a:xfrm>
            <a:prstGeom prst="straightConnector1">
              <a:avLst/>
            </a:prstGeom>
            <a:ln w="28575">
              <a:solidFill>
                <a:srgbClr val="33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42"/>
            <p:cNvSpPr txBox="1"/>
            <p:nvPr/>
          </p:nvSpPr>
          <p:spPr>
            <a:xfrm>
              <a:off x="4090984" y="4004852"/>
              <a:ext cx="785818" cy="288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访问</a:t>
              </a:r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54" name="组合 64"/>
          <p:cNvGrpSpPr/>
          <p:nvPr/>
        </p:nvGrpSpPr>
        <p:grpSpPr>
          <a:xfrm>
            <a:off x="9494626" y="4586295"/>
            <a:ext cx="1233496" cy="288290"/>
            <a:chOff x="5500694" y="4586295"/>
            <a:chExt cx="1233496" cy="288290"/>
          </a:xfrm>
        </p:grpSpPr>
        <p:cxnSp>
          <p:nvCxnSpPr>
            <p:cNvPr id="55" name="直接箭头连接符 54"/>
            <p:cNvCxnSpPr/>
            <p:nvPr/>
          </p:nvCxnSpPr>
          <p:spPr>
            <a:xfrm>
              <a:off x="5500694" y="4739110"/>
              <a:ext cx="428628" cy="1588"/>
            </a:xfrm>
            <a:prstGeom prst="straightConnector1">
              <a:avLst/>
            </a:prstGeom>
            <a:ln w="28575">
              <a:solidFill>
                <a:srgbClr val="33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46"/>
            <p:cNvSpPr txBox="1"/>
            <p:nvPr/>
          </p:nvSpPr>
          <p:spPr>
            <a:xfrm>
              <a:off x="5948372" y="4586295"/>
              <a:ext cx="785818" cy="288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访问</a:t>
              </a:r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57" name="组合 65"/>
          <p:cNvGrpSpPr/>
          <p:nvPr/>
        </p:nvGrpSpPr>
        <p:grpSpPr>
          <a:xfrm>
            <a:off x="9566064" y="4861249"/>
            <a:ext cx="1714512" cy="705076"/>
            <a:chOff x="5572132" y="4861248"/>
            <a:chExt cx="1714512" cy="705076"/>
          </a:xfrm>
        </p:grpSpPr>
        <p:cxnSp>
          <p:nvCxnSpPr>
            <p:cNvPr id="58" name="直接箭头连接符 57"/>
            <p:cNvCxnSpPr/>
            <p:nvPr/>
          </p:nvCxnSpPr>
          <p:spPr>
            <a:xfrm rot="16200000" flipH="1">
              <a:off x="6178512" y="4969248"/>
              <a:ext cx="216000" cy="0"/>
            </a:xfrm>
            <a:prstGeom prst="straightConnector1">
              <a:avLst/>
            </a:prstGeom>
            <a:ln w="28575">
              <a:solidFill>
                <a:srgbClr val="33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48"/>
            <p:cNvSpPr txBox="1"/>
            <p:nvPr/>
          </p:nvSpPr>
          <p:spPr>
            <a:xfrm>
              <a:off x="5572132" y="5081184"/>
              <a:ext cx="1714512" cy="48514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PreOrder(</a:t>
              </a:r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NULL</a:t>
              </a:r>
              <a:r>
                <a:rPr lang="en-US" altLang="zh-CN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66"/>
          <p:cNvGrpSpPr/>
          <p:nvPr/>
        </p:nvGrpSpPr>
        <p:grpSpPr>
          <a:xfrm>
            <a:off x="9566064" y="5460502"/>
            <a:ext cx="1714512" cy="719776"/>
            <a:chOff x="5572132" y="5460501"/>
            <a:chExt cx="1714512" cy="719776"/>
          </a:xfrm>
        </p:grpSpPr>
        <p:cxnSp>
          <p:nvCxnSpPr>
            <p:cNvPr id="61" name="直接箭头连接符 60"/>
            <p:cNvCxnSpPr/>
            <p:nvPr/>
          </p:nvCxnSpPr>
          <p:spPr>
            <a:xfrm rot="16200000" flipH="1">
              <a:off x="6178512" y="5568501"/>
              <a:ext cx="216000" cy="0"/>
            </a:xfrm>
            <a:prstGeom prst="straightConnector1">
              <a:avLst/>
            </a:prstGeom>
            <a:ln w="28575">
              <a:solidFill>
                <a:srgbClr val="33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50"/>
            <p:cNvSpPr txBox="1"/>
            <p:nvPr/>
          </p:nvSpPr>
          <p:spPr>
            <a:xfrm>
              <a:off x="5572132" y="5695137"/>
              <a:ext cx="1714512" cy="48514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PreOrder(</a:t>
              </a:r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NULL</a:t>
              </a:r>
              <a:r>
                <a:rPr lang="en-US" altLang="zh-CN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7"/>
          <p:cNvGrpSpPr/>
          <p:nvPr/>
        </p:nvGrpSpPr>
        <p:grpSpPr>
          <a:xfrm>
            <a:off x="7656288" y="4943486"/>
            <a:ext cx="1714512" cy="1718222"/>
            <a:chOff x="3662356" y="4943485"/>
            <a:chExt cx="1714512" cy="1718222"/>
          </a:xfrm>
        </p:grpSpPr>
        <p:cxnSp>
          <p:nvCxnSpPr>
            <p:cNvPr id="64" name="直接箭头连接符 63"/>
            <p:cNvCxnSpPr/>
            <p:nvPr/>
          </p:nvCxnSpPr>
          <p:spPr>
            <a:xfrm rot="5400000">
              <a:off x="3816330" y="5554691"/>
              <a:ext cx="1224000" cy="1588"/>
            </a:xfrm>
            <a:prstGeom prst="straightConnector1">
              <a:avLst/>
            </a:prstGeom>
            <a:ln w="28575">
              <a:solidFill>
                <a:srgbClr val="33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52"/>
            <p:cNvSpPr txBox="1"/>
            <p:nvPr/>
          </p:nvSpPr>
          <p:spPr>
            <a:xfrm>
              <a:off x="3662356" y="6176567"/>
              <a:ext cx="1714512" cy="48514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PreOrder(</a:t>
              </a:r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NULL</a:t>
              </a:r>
              <a:r>
                <a:rPr lang="en-US" altLang="zh-CN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任意多边形 53"/>
          <p:cNvSpPr/>
          <p:nvPr/>
        </p:nvSpPr>
        <p:spPr>
          <a:xfrm>
            <a:off x="6870483" y="2724150"/>
            <a:ext cx="1570831" cy="1243810"/>
          </a:xfrm>
          <a:custGeom>
            <a:avLst/>
            <a:gdLst>
              <a:gd name="connsiteX0" fmla="*/ 1543050 w 1598613"/>
              <a:gd name="connsiteY0" fmla="*/ 1092200 h 1390650"/>
              <a:gd name="connsiteX1" fmla="*/ 1476375 w 1598613"/>
              <a:gd name="connsiteY1" fmla="*/ 1244600 h 1390650"/>
              <a:gd name="connsiteX2" fmla="*/ 809625 w 1598613"/>
              <a:gd name="connsiteY2" fmla="*/ 1216025 h 1390650"/>
              <a:gd name="connsiteX3" fmla="*/ 285750 w 1598613"/>
              <a:gd name="connsiteY3" fmla="*/ 196850 h 1390650"/>
              <a:gd name="connsiteX4" fmla="*/ 0 w 1598613"/>
              <a:gd name="connsiteY4" fmla="*/ 34925 h 1390650"/>
              <a:gd name="connsiteX0-1" fmla="*/ 1543050 w 1570831"/>
              <a:gd name="connsiteY0-2" fmla="*/ 1092200 h 1396207"/>
              <a:gd name="connsiteX1-3" fmla="*/ 1266822 w 1570831"/>
              <a:gd name="connsiteY1-4" fmla="*/ 1277941 h 1396207"/>
              <a:gd name="connsiteX2-5" fmla="*/ 809625 w 1570831"/>
              <a:gd name="connsiteY2-6" fmla="*/ 1216025 h 1396207"/>
              <a:gd name="connsiteX3-7" fmla="*/ 285750 w 1570831"/>
              <a:gd name="connsiteY3-8" fmla="*/ 196850 h 1396207"/>
              <a:gd name="connsiteX4-9" fmla="*/ 0 w 1570831"/>
              <a:gd name="connsiteY4-10" fmla="*/ 34925 h 1396207"/>
              <a:gd name="connsiteX0-11" fmla="*/ 1543050 w 1570831"/>
              <a:gd name="connsiteY0-12" fmla="*/ 1074738 h 1365252"/>
              <a:gd name="connsiteX1-13" fmla="*/ 1266822 w 1570831"/>
              <a:gd name="connsiteY1-14" fmla="*/ 1260479 h 1365252"/>
              <a:gd name="connsiteX2-15" fmla="*/ 809625 w 1570831"/>
              <a:gd name="connsiteY2-16" fmla="*/ 1198563 h 1365252"/>
              <a:gd name="connsiteX3-17" fmla="*/ 338128 w 1570831"/>
              <a:gd name="connsiteY3-18" fmla="*/ 260347 h 1365252"/>
              <a:gd name="connsiteX4-19" fmla="*/ 0 w 1570831"/>
              <a:gd name="connsiteY4-20" fmla="*/ 17463 h 1365252"/>
              <a:gd name="connsiteX0-21" fmla="*/ 1543050 w 1570831"/>
              <a:gd name="connsiteY0-22" fmla="*/ 1074738 h 1261273"/>
              <a:gd name="connsiteX1-23" fmla="*/ 1266822 w 1570831"/>
              <a:gd name="connsiteY1-24" fmla="*/ 1260479 h 1261273"/>
              <a:gd name="connsiteX2-25" fmla="*/ 766756 w 1570831"/>
              <a:gd name="connsiteY2-26" fmla="*/ 1079503 h 1261273"/>
              <a:gd name="connsiteX3-27" fmla="*/ 338128 w 1570831"/>
              <a:gd name="connsiteY3-28" fmla="*/ 260347 h 1261273"/>
              <a:gd name="connsiteX4-29" fmla="*/ 0 w 1570831"/>
              <a:gd name="connsiteY4-30" fmla="*/ 17463 h 1261273"/>
              <a:gd name="connsiteX0-31" fmla="*/ 1543050 w 1570831"/>
              <a:gd name="connsiteY0-32" fmla="*/ 1057275 h 1243810"/>
              <a:gd name="connsiteX1-33" fmla="*/ 1266822 w 1570831"/>
              <a:gd name="connsiteY1-34" fmla="*/ 1243016 h 1243810"/>
              <a:gd name="connsiteX2-35" fmla="*/ 766756 w 1570831"/>
              <a:gd name="connsiteY2-36" fmla="*/ 1062040 h 1243810"/>
              <a:gd name="connsiteX3-37" fmla="*/ 338128 w 1570831"/>
              <a:gd name="connsiteY3-38" fmla="*/ 242884 h 1243810"/>
              <a:gd name="connsiteX4-39" fmla="*/ 266690 w 1570831"/>
              <a:gd name="connsiteY4-40" fmla="*/ 61909 h 1243810"/>
              <a:gd name="connsiteX5" fmla="*/ 0 w 1570831"/>
              <a:gd name="connsiteY5" fmla="*/ 0 h 1243810"/>
              <a:gd name="connsiteX0-41" fmla="*/ 1543050 w 1570831"/>
              <a:gd name="connsiteY0-42" fmla="*/ 1057275 h 1243810"/>
              <a:gd name="connsiteX1-43" fmla="*/ 1266822 w 1570831"/>
              <a:gd name="connsiteY1-44" fmla="*/ 1243016 h 1243810"/>
              <a:gd name="connsiteX2-45" fmla="*/ 766756 w 1570831"/>
              <a:gd name="connsiteY2-46" fmla="*/ 1062040 h 1243810"/>
              <a:gd name="connsiteX3-47" fmla="*/ 409566 w 1570831"/>
              <a:gd name="connsiteY3-48" fmla="*/ 276222 h 1243810"/>
              <a:gd name="connsiteX4-49" fmla="*/ 266690 w 1570831"/>
              <a:gd name="connsiteY4-50" fmla="*/ 61909 h 1243810"/>
              <a:gd name="connsiteX5-51" fmla="*/ 0 w 1570831"/>
              <a:gd name="connsiteY5-52" fmla="*/ 0 h 12438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51" y="connsiteY5-52"/>
              </a:cxn>
            </a:cxnLst>
            <a:rect l="l" t="t" r="r" b="b"/>
            <a:pathLst>
              <a:path w="1570831" h="1243810">
                <a:moveTo>
                  <a:pt x="1543050" y="1057275"/>
                </a:moveTo>
                <a:cubicBezTo>
                  <a:pt x="1570831" y="1123156"/>
                  <a:pt x="1396204" y="1242222"/>
                  <a:pt x="1266822" y="1243016"/>
                </a:cubicBezTo>
                <a:cubicBezTo>
                  <a:pt x="1137440" y="1243810"/>
                  <a:pt x="909632" y="1223172"/>
                  <a:pt x="766756" y="1062040"/>
                </a:cubicBezTo>
                <a:cubicBezTo>
                  <a:pt x="623880" y="900908"/>
                  <a:pt x="492910" y="442911"/>
                  <a:pt x="409566" y="276222"/>
                </a:cubicBezTo>
                <a:cubicBezTo>
                  <a:pt x="326222" y="109534"/>
                  <a:pt x="334951" y="107946"/>
                  <a:pt x="266690" y="61909"/>
                </a:cubicBezTo>
                <a:cubicBezTo>
                  <a:pt x="198429" y="15872"/>
                  <a:pt x="33337" y="19050"/>
                  <a:pt x="0" y="0"/>
                </a:cubicBezTo>
              </a:path>
            </a:pathLst>
          </a:custGeom>
          <a:ln w="28575">
            <a:solidFill>
              <a:srgbClr val="FF00F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 54"/>
          <p:cNvSpPr/>
          <p:nvPr/>
        </p:nvSpPr>
        <p:spPr>
          <a:xfrm>
            <a:off x="8495300" y="5000636"/>
            <a:ext cx="1570831" cy="1243810"/>
          </a:xfrm>
          <a:custGeom>
            <a:avLst/>
            <a:gdLst>
              <a:gd name="connsiteX0" fmla="*/ 1543050 w 1598613"/>
              <a:gd name="connsiteY0" fmla="*/ 1092200 h 1390650"/>
              <a:gd name="connsiteX1" fmla="*/ 1476375 w 1598613"/>
              <a:gd name="connsiteY1" fmla="*/ 1244600 h 1390650"/>
              <a:gd name="connsiteX2" fmla="*/ 809625 w 1598613"/>
              <a:gd name="connsiteY2" fmla="*/ 1216025 h 1390650"/>
              <a:gd name="connsiteX3" fmla="*/ 285750 w 1598613"/>
              <a:gd name="connsiteY3" fmla="*/ 196850 h 1390650"/>
              <a:gd name="connsiteX4" fmla="*/ 0 w 1598613"/>
              <a:gd name="connsiteY4" fmla="*/ 34925 h 1390650"/>
              <a:gd name="connsiteX0-1" fmla="*/ 1543050 w 1570831"/>
              <a:gd name="connsiteY0-2" fmla="*/ 1092200 h 1396207"/>
              <a:gd name="connsiteX1-3" fmla="*/ 1266822 w 1570831"/>
              <a:gd name="connsiteY1-4" fmla="*/ 1277941 h 1396207"/>
              <a:gd name="connsiteX2-5" fmla="*/ 809625 w 1570831"/>
              <a:gd name="connsiteY2-6" fmla="*/ 1216025 h 1396207"/>
              <a:gd name="connsiteX3-7" fmla="*/ 285750 w 1570831"/>
              <a:gd name="connsiteY3-8" fmla="*/ 196850 h 1396207"/>
              <a:gd name="connsiteX4-9" fmla="*/ 0 w 1570831"/>
              <a:gd name="connsiteY4-10" fmla="*/ 34925 h 1396207"/>
              <a:gd name="connsiteX0-11" fmla="*/ 1543050 w 1570831"/>
              <a:gd name="connsiteY0-12" fmla="*/ 1074738 h 1365252"/>
              <a:gd name="connsiteX1-13" fmla="*/ 1266822 w 1570831"/>
              <a:gd name="connsiteY1-14" fmla="*/ 1260479 h 1365252"/>
              <a:gd name="connsiteX2-15" fmla="*/ 809625 w 1570831"/>
              <a:gd name="connsiteY2-16" fmla="*/ 1198563 h 1365252"/>
              <a:gd name="connsiteX3-17" fmla="*/ 338128 w 1570831"/>
              <a:gd name="connsiteY3-18" fmla="*/ 260347 h 1365252"/>
              <a:gd name="connsiteX4-19" fmla="*/ 0 w 1570831"/>
              <a:gd name="connsiteY4-20" fmla="*/ 17463 h 1365252"/>
              <a:gd name="connsiteX0-21" fmla="*/ 1543050 w 1570831"/>
              <a:gd name="connsiteY0-22" fmla="*/ 1074738 h 1261273"/>
              <a:gd name="connsiteX1-23" fmla="*/ 1266822 w 1570831"/>
              <a:gd name="connsiteY1-24" fmla="*/ 1260479 h 1261273"/>
              <a:gd name="connsiteX2-25" fmla="*/ 766756 w 1570831"/>
              <a:gd name="connsiteY2-26" fmla="*/ 1079503 h 1261273"/>
              <a:gd name="connsiteX3-27" fmla="*/ 338128 w 1570831"/>
              <a:gd name="connsiteY3-28" fmla="*/ 260347 h 1261273"/>
              <a:gd name="connsiteX4-29" fmla="*/ 0 w 1570831"/>
              <a:gd name="connsiteY4-30" fmla="*/ 17463 h 1261273"/>
              <a:gd name="connsiteX0-31" fmla="*/ 1543050 w 1570831"/>
              <a:gd name="connsiteY0-32" fmla="*/ 1057275 h 1243810"/>
              <a:gd name="connsiteX1-33" fmla="*/ 1266822 w 1570831"/>
              <a:gd name="connsiteY1-34" fmla="*/ 1243016 h 1243810"/>
              <a:gd name="connsiteX2-35" fmla="*/ 766756 w 1570831"/>
              <a:gd name="connsiteY2-36" fmla="*/ 1062040 h 1243810"/>
              <a:gd name="connsiteX3-37" fmla="*/ 338128 w 1570831"/>
              <a:gd name="connsiteY3-38" fmla="*/ 242884 h 1243810"/>
              <a:gd name="connsiteX4-39" fmla="*/ 266690 w 1570831"/>
              <a:gd name="connsiteY4-40" fmla="*/ 61909 h 1243810"/>
              <a:gd name="connsiteX5" fmla="*/ 0 w 1570831"/>
              <a:gd name="connsiteY5" fmla="*/ 0 h 1243810"/>
              <a:gd name="connsiteX0-41" fmla="*/ 1543050 w 1570831"/>
              <a:gd name="connsiteY0-42" fmla="*/ 1057275 h 1243810"/>
              <a:gd name="connsiteX1-43" fmla="*/ 1266822 w 1570831"/>
              <a:gd name="connsiteY1-44" fmla="*/ 1243016 h 1243810"/>
              <a:gd name="connsiteX2-45" fmla="*/ 766756 w 1570831"/>
              <a:gd name="connsiteY2-46" fmla="*/ 1062040 h 1243810"/>
              <a:gd name="connsiteX3-47" fmla="*/ 409566 w 1570831"/>
              <a:gd name="connsiteY3-48" fmla="*/ 276222 h 1243810"/>
              <a:gd name="connsiteX4-49" fmla="*/ 266690 w 1570831"/>
              <a:gd name="connsiteY4-50" fmla="*/ 61909 h 1243810"/>
              <a:gd name="connsiteX5-51" fmla="*/ 0 w 1570831"/>
              <a:gd name="connsiteY5-52" fmla="*/ 0 h 12438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51" y="connsiteY5-52"/>
              </a:cxn>
            </a:cxnLst>
            <a:rect l="l" t="t" r="r" b="b"/>
            <a:pathLst>
              <a:path w="1570831" h="1243810">
                <a:moveTo>
                  <a:pt x="1543050" y="1057275"/>
                </a:moveTo>
                <a:cubicBezTo>
                  <a:pt x="1570831" y="1123156"/>
                  <a:pt x="1396204" y="1242222"/>
                  <a:pt x="1266822" y="1243016"/>
                </a:cubicBezTo>
                <a:cubicBezTo>
                  <a:pt x="1137440" y="1243810"/>
                  <a:pt x="909632" y="1223172"/>
                  <a:pt x="766756" y="1062040"/>
                </a:cubicBezTo>
                <a:cubicBezTo>
                  <a:pt x="623880" y="900908"/>
                  <a:pt x="492910" y="442911"/>
                  <a:pt x="409566" y="276222"/>
                </a:cubicBezTo>
                <a:cubicBezTo>
                  <a:pt x="326222" y="109534"/>
                  <a:pt x="334951" y="107946"/>
                  <a:pt x="266690" y="61909"/>
                </a:cubicBezTo>
                <a:cubicBezTo>
                  <a:pt x="198429" y="15872"/>
                  <a:pt x="33337" y="19050"/>
                  <a:pt x="0" y="0"/>
                </a:cubicBezTo>
              </a:path>
            </a:pathLst>
          </a:custGeom>
          <a:ln w="28575">
            <a:solidFill>
              <a:srgbClr val="FF00F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任意多边形 55"/>
          <p:cNvSpPr/>
          <p:nvPr/>
        </p:nvSpPr>
        <p:spPr>
          <a:xfrm>
            <a:off x="5494100" y="2071678"/>
            <a:ext cx="1213641" cy="2458256"/>
          </a:xfrm>
          <a:custGeom>
            <a:avLst/>
            <a:gdLst>
              <a:gd name="connsiteX0" fmla="*/ 1543050 w 1598613"/>
              <a:gd name="connsiteY0" fmla="*/ 1092200 h 1390650"/>
              <a:gd name="connsiteX1" fmla="*/ 1476375 w 1598613"/>
              <a:gd name="connsiteY1" fmla="*/ 1244600 h 1390650"/>
              <a:gd name="connsiteX2" fmla="*/ 809625 w 1598613"/>
              <a:gd name="connsiteY2" fmla="*/ 1216025 h 1390650"/>
              <a:gd name="connsiteX3" fmla="*/ 285750 w 1598613"/>
              <a:gd name="connsiteY3" fmla="*/ 196850 h 1390650"/>
              <a:gd name="connsiteX4" fmla="*/ 0 w 1598613"/>
              <a:gd name="connsiteY4" fmla="*/ 34925 h 1390650"/>
              <a:gd name="connsiteX0-1" fmla="*/ 1543050 w 1570831"/>
              <a:gd name="connsiteY0-2" fmla="*/ 1092200 h 1396207"/>
              <a:gd name="connsiteX1-3" fmla="*/ 1266822 w 1570831"/>
              <a:gd name="connsiteY1-4" fmla="*/ 1277941 h 1396207"/>
              <a:gd name="connsiteX2-5" fmla="*/ 809625 w 1570831"/>
              <a:gd name="connsiteY2-6" fmla="*/ 1216025 h 1396207"/>
              <a:gd name="connsiteX3-7" fmla="*/ 285750 w 1570831"/>
              <a:gd name="connsiteY3-8" fmla="*/ 196850 h 1396207"/>
              <a:gd name="connsiteX4-9" fmla="*/ 0 w 1570831"/>
              <a:gd name="connsiteY4-10" fmla="*/ 34925 h 1396207"/>
              <a:gd name="connsiteX0-11" fmla="*/ 1543050 w 1570831"/>
              <a:gd name="connsiteY0-12" fmla="*/ 1074738 h 1365252"/>
              <a:gd name="connsiteX1-13" fmla="*/ 1266822 w 1570831"/>
              <a:gd name="connsiteY1-14" fmla="*/ 1260479 h 1365252"/>
              <a:gd name="connsiteX2-15" fmla="*/ 809625 w 1570831"/>
              <a:gd name="connsiteY2-16" fmla="*/ 1198563 h 1365252"/>
              <a:gd name="connsiteX3-17" fmla="*/ 338128 w 1570831"/>
              <a:gd name="connsiteY3-18" fmla="*/ 260347 h 1365252"/>
              <a:gd name="connsiteX4-19" fmla="*/ 0 w 1570831"/>
              <a:gd name="connsiteY4-20" fmla="*/ 17463 h 1365252"/>
              <a:gd name="connsiteX0-21" fmla="*/ 1543050 w 1570831"/>
              <a:gd name="connsiteY0-22" fmla="*/ 1074738 h 1261273"/>
              <a:gd name="connsiteX1-23" fmla="*/ 1266822 w 1570831"/>
              <a:gd name="connsiteY1-24" fmla="*/ 1260479 h 1261273"/>
              <a:gd name="connsiteX2-25" fmla="*/ 766756 w 1570831"/>
              <a:gd name="connsiteY2-26" fmla="*/ 1079503 h 1261273"/>
              <a:gd name="connsiteX3-27" fmla="*/ 338128 w 1570831"/>
              <a:gd name="connsiteY3-28" fmla="*/ 260347 h 1261273"/>
              <a:gd name="connsiteX4-29" fmla="*/ 0 w 1570831"/>
              <a:gd name="connsiteY4-30" fmla="*/ 17463 h 1261273"/>
              <a:gd name="connsiteX0-31" fmla="*/ 1543050 w 1570831"/>
              <a:gd name="connsiteY0-32" fmla="*/ 1057275 h 1243810"/>
              <a:gd name="connsiteX1-33" fmla="*/ 1266822 w 1570831"/>
              <a:gd name="connsiteY1-34" fmla="*/ 1243016 h 1243810"/>
              <a:gd name="connsiteX2-35" fmla="*/ 766756 w 1570831"/>
              <a:gd name="connsiteY2-36" fmla="*/ 1062040 h 1243810"/>
              <a:gd name="connsiteX3-37" fmla="*/ 338128 w 1570831"/>
              <a:gd name="connsiteY3-38" fmla="*/ 242884 h 1243810"/>
              <a:gd name="connsiteX4-39" fmla="*/ 266690 w 1570831"/>
              <a:gd name="connsiteY4-40" fmla="*/ 61909 h 1243810"/>
              <a:gd name="connsiteX5" fmla="*/ 0 w 1570831"/>
              <a:gd name="connsiteY5" fmla="*/ 0 h 1243810"/>
              <a:gd name="connsiteX0-41" fmla="*/ 1543050 w 1570831"/>
              <a:gd name="connsiteY0-42" fmla="*/ 1057275 h 1243810"/>
              <a:gd name="connsiteX1-43" fmla="*/ 1266822 w 1570831"/>
              <a:gd name="connsiteY1-44" fmla="*/ 1243016 h 1243810"/>
              <a:gd name="connsiteX2-45" fmla="*/ 766756 w 1570831"/>
              <a:gd name="connsiteY2-46" fmla="*/ 1062040 h 1243810"/>
              <a:gd name="connsiteX3-47" fmla="*/ 409566 w 1570831"/>
              <a:gd name="connsiteY3-48" fmla="*/ 276222 h 1243810"/>
              <a:gd name="connsiteX4-49" fmla="*/ 266690 w 1570831"/>
              <a:gd name="connsiteY4-50" fmla="*/ 61909 h 1243810"/>
              <a:gd name="connsiteX5-51" fmla="*/ 0 w 1570831"/>
              <a:gd name="connsiteY5-52" fmla="*/ 0 h 1243810"/>
              <a:gd name="connsiteX0-53" fmla="*/ 1285089 w 1312870"/>
              <a:gd name="connsiteY0-54" fmla="*/ 2271721 h 2458256"/>
              <a:gd name="connsiteX1-55" fmla="*/ 1008861 w 1312870"/>
              <a:gd name="connsiteY1-56" fmla="*/ 2457462 h 2458256"/>
              <a:gd name="connsiteX2-57" fmla="*/ 508795 w 1312870"/>
              <a:gd name="connsiteY2-58" fmla="*/ 2276486 h 2458256"/>
              <a:gd name="connsiteX3-59" fmla="*/ 151605 w 1312870"/>
              <a:gd name="connsiteY3-60" fmla="*/ 1490668 h 2458256"/>
              <a:gd name="connsiteX4-61" fmla="*/ 8729 w 1312870"/>
              <a:gd name="connsiteY4-62" fmla="*/ 1276355 h 2458256"/>
              <a:gd name="connsiteX5-63" fmla="*/ 99229 w 1312870"/>
              <a:gd name="connsiteY5-64" fmla="*/ 0 h 2458256"/>
              <a:gd name="connsiteX0-65" fmla="*/ 1335891 w 1363672"/>
              <a:gd name="connsiteY0-66" fmla="*/ 2271721 h 2458256"/>
              <a:gd name="connsiteX1-67" fmla="*/ 1059663 w 1363672"/>
              <a:gd name="connsiteY1-68" fmla="*/ 2457462 h 2458256"/>
              <a:gd name="connsiteX2-69" fmla="*/ 559597 w 1363672"/>
              <a:gd name="connsiteY2-70" fmla="*/ 2276486 h 2458256"/>
              <a:gd name="connsiteX3-71" fmla="*/ 507220 w 1363672"/>
              <a:gd name="connsiteY3-72" fmla="*/ 1643074 h 2458256"/>
              <a:gd name="connsiteX4-73" fmla="*/ 59531 w 1363672"/>
              <a:gd name="connsiteY4-74" fmla="*/ 1276355 h 2458256"/>
              <a:gd name="connsiteX5-75" fmla="*/ 150031 w 1363672"/>
              <a:gd name="connsiteY5-76" fmla="*/ 0 h 2458256"/>
              <a:gd name="connsiteX0-77" fmla="*/ 1185860 w 1213641"/>
              <a:gd name="connsiteY0-78" fmla="*/ 2271721 h 2458256"/>
              <a:gd name="connsiteX1-79" fmla="*/ 909632 w 1213641"/>
              <a:gd name="connsiteY1-80" fmla="*/ 2457462 h 2458256"/>
              <a:gd name="connsiteX2-81" fmla="*/ 409566 w 1213641"/>
              <a:gd name="connsiteY2-82" fmla="*/ 2276486 h 2458256"/>
              <a:gd name="connsiteX3-83" fmla="*/ 357189 w 1213641"/>
              <a:gd name="connsiteY3-84" fmla="*/ 1643074 h 2458256"/>
              <a:gd name="connsiteX4-85" fmla="*/ 285751 w 1213641"/>
              <a:gd name="connsiteY4-86" fmla="*/ 857256 h 2458256"/>
              <a:gd name="connsiteX5-87" fmla="*/ 0 w 1213641"/>
              <a:gd name="connsiteY5-88" fmla="*/ 0 h 24582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51" y="connsiteY5-52"/>
              </a:cxn>
            </a:cxnLst>
            <a:rect l="l" t="t" r="r" b="b"/>
            <a:pathLst>
              <a:path w="1213641" h="2458256">
                <a:moveTo>
                  <a:pt x="1185860" y="2271721"/>
                </a:moveTo>
                <a:cubicBezTo>
                  <a:pt x="1213641" y="2337602"/>
                  <a:pt x="1039014" y="2456668"/>
                  <a:pt x="909632" y="2457462"/>
                </a:cubicBezTo>
                <a:cubicBezTo>
                  <a:pt x="780250" y="2458256"/>
                  <a:pt x="501640" y="2412217"/>
                  <a:pt x="409566" y="2276486"/>
                </a:cubicBezTo>
                <a:cubicBezTo>
                  <a:pt x="317492" y="2140755"/>
                  <a:pt x="377825" y="1879612"/>
                  <a:pt x="357189" y="1643074"/>
                </a:cubicBezTo>
                <a:cubicBezTo>
                  <a:pt x="336553" y="1406536"/>
                  <a:pt x="345282" y="1131102"/>
                  <a:pt x="285751" y="857256"/>
                </a:cubicBezTo>
                <a:cubicBezTo>
                  <a:pt x="226220" y="583410"/>
                  <a:pt x="33337" y="19050"/>
                  <a:pt x="0" y="0"/>
                </a:cubicBezTo>
              </a:path>
            </a:pathLst>
          </a:custGeom>
          <a:ln w="28575">
            <a:solidFill>
              <a:srgbClr val="FF00F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6780788" y="4328330"/>
            <a:ext cx="1213641" cy="2458256"/>
          </a:xfrm>
          <a:custGeom>
            <a:avLst/>
            <a:gdLst>
              <a:gd name="connsiteX0" fmla="*/ 1543050 w 1598613"/>
              <a:gd name="connsiteY0" fmla="*/ 1092200 h 1390650"/>
              <a:gd name="connsiteX1" fmla="*/ 1476375 w 1598613"/>
              <a:gd name="connsiteY1" fmla="*/ 1244600 h 1390650"/>
              <a:gd name="connsiteX2" fmla="*/ 809625 w 1598613"/>
              <a:gd name="connsiteY2" fmla="*/ 1216025 h 1390650"/>
              <a:gd name="connsiteX3" fmla="*/ 285750 w 1598613"/>
              <a:gd name="connsiteY3" fmla="*/ 196850 h 1390650"/>
              <a:gd name="connsiteX4" fmla="*/ 0 w 1598613"/>
              <a:gd name="connsiteY4" fmla="*/ 34925 h 1390650"/>
              <a:gd name="connsiteX0-1" fmla="*/ 1543050 w 1570831"/>
              <a:gd name="connsiteY0-2" fmla="*/ 1092200 h 1396207"/>
              <a:gd name="connsiteX1-3" fmla="*/ 1266822 w 1570831"/>
              <a:gd name="connsiteY1-4" fmla="*/ 1277941 h 1396207"/>
              <a:gd name="connsiteX2-5" fmla="*/ 809625 w 1570831"/>
              <a:gd name="connsiteY2-6" fmla="*/ 1216025 h 1396207"/>
              <a:gd name="connsiteX3-7" fmla="*/ 285750 w 1570831"/>
              <a:gd name="connsiteY3-8" fmla="*/ 196850 h 1396207"/>
              <a:gd name="connsiteX4-9" fmla="*/ 0 w 1570831"/>
              <a:gd name="connsiteY4-10" fmla="*/ 34925 h 1396207"/>
              <a:gd name="connsiteX0-11" fmla="*/ 1543050 w 1570831"/>
              <a:gd name="connsiteY0-12" fmla="*/ 1074738 h 1365252"/>
              <a:gd name="connsiteX1-13" fmla="*/ 1266822 w 1570831"/>
              <a:gd name="connsiteY1-14" fmla="*/ 1260479 h 1365252"/>
              <a:gd name="connsiteX2-15" fmla="*/ 809625 w 1570831"/>
              <a:gd name="connsiteY2-16" fmla="*/ 1198563 h 1365252"/>
              <a:gd name="connsiteX3-17" fmla="*/ 338128 w 1570831"/>
              <a:gd name="connsiteY3-18" fmla="*/ 260347 h 1365252"/>
              <a:gd name="connsiteX4-19" fmla="*/ 0 w 1570831"/>
              <a:gd name="connsiteY4-20" fmla="*/ 17463 h 1365252"/>
              <a:gd name="connsiteX0-21" fmla="*/ 1543050 w 1570831"/>
              <a:gd name="connsiteY0-22" fmla="*/ 1074738 h 1261273"/>
              <a:gd name="connsiteX1-23" fmla="*/ 1266822 w 1570831"/>
              <a:gd name="connsiteY1-24" fmla="*/ 1260479 h 1261273"/>
              <a:gd name="connsiteX2-25" fmla="*/ 766756 w 1570831"/>
              <a:gd name="connsiteY2-26" fmla="*/ 1079503 h 1261273"/>
              <a:gd name="connsiteX3-27" fmla="*/ 338128 w 1570831"/>
              <a:gd name="connsiteY3-28" fmla="*/ 260347 h 1261273"/>
              <a:gd name="connsiteX4-29" fmla="*/ 0 w 1570831"/>
              <a:gd name="connsiteY4-30" fmla="*/ 17463 h 1261273"/>
              <a:gd name="connsiteX0-31" fmla="*/ 1543050 w 1570831"/>
              <a:gd name="connsiteY0-32" fmla="*/ 1057275 h 1243810"/>
              <a:gd name="connsiteX1-33" fmla="*/ 1266822 w 1570831"/>
              <a:gd name="connsiteY1-34" fmla="*/ 1243016 h 1243810"/>
              <a:gd name="connsiteX2-35" fmla="*/ 766756 w 1570831"/>
              <a:gd name="connsiteY2-36" fmla="*/ 1062040 h 1243810"/>
              <a:gd name="connsiteX3-37" fmla="*/ 338128 w 1570831"/>
              <a:gd name="connsiteY3-38" fmla="*/ 242884 h 1243810"/>
              <a:gd name="connsiteX4-39" fmla="*/ 266690 w 1570831"/>
              <a:gd name="connsiteY4-40" fmla="*/ 61909 h 1243810"/>
              <a:gd name="connsiteX5" fmla="*/ 0 w 1570831"/>
              <a:gd name="connsiteY5" fmla="*/ 0 h 1243810"/>
              <a:gd name="connsiteX0-41" fmla="*/ 1543050 w 1570831"/>
              <a:gd name="connsiteY0-42" fmla="*/ 1057275 h 1243810"/>
              <a:gd name="connsiteX1-43" fmla="*/ 1266822 w 1570831"/>
              <a:gd name="connsiteY1-44" fmla="*/ 1243016 h 1243810"/>
              <a:gd name="connsiteX2-45" fmla="*/ 766756 w 1570831"/>
              <a:gd name="connsiteY2-46" fmla="*/ 1062040 h 1243810"/>
              <a:gd name="connsiteX3-47" fmla="*/ 409566 w 1570831"/>
              <a:gd name="connsiteY3-48" fmla="*/ 276222 h 1243810"/>
              <a:gd name="connsiteX4-49" fmla="*/ 266690 w 1570831"/>
              <a:gd name="connsiteY4-50" fmla="*/ 61909 h 1243810"/>
              <a:gd name="connsiteX5-51" fmla="*/ 0 w 1570831"/>
              <a:gd name="connsiteY5-52" fmla="*/ 0 h 1243810"/>
              <a:gd name="connsiteX0-53" fmla="*/ 1285089 w 1312870"/>
              <a:gd name="connsiteY0-54" fmla="*/ 2271721 h 2458256"/>
              <a:gd name="connsiteX1-55" fmla="*/ 1008861 w 1312870"/>
              <a:gd name="connsiteY1-56" fmla="*/ 2457462 h 2458256"/>
              <a:gd name="connsiteX2-57" fmla="*/ 508795 w 1312870"/>
              <a:gd name="connsiteY2-58" fmla="*/ 2276486 h 2458256"/>
              <a:gd name="connsiteX3-59" fmla="*/ 151605 w 1312870"/>
              <a:gd name="connsiteY3-60" fmla="*/ 1490668 h 2458256"/>
              <a:gd name="connsiteX4-61" fmla="*/ 8729 w 1312870"/>
              <a:gd name="connsiteY4-62" fmla="*/ 1276355 h 2458256"/>
              <a:gd name="connsiteX5-63" fmla="*/ 99229 w 1312870"/>
              <a:gd name="connsiteY5-64" fmla="*/ 0 h 2458256"/>
              <a:gd name="connsiteX0-65" fmla="*/ 1335891 w 1363672"/>
              <a:gd name="connsiteY0-66" fmla="*/ 2271721 h 2458256"/>
              <a:gd name="connsiteX1-67" fmla="*/ 1059663 w 1363672"/>
              <a:gd name="connsiteY1-68" fmla="*/ 2457462 h 2458256"/>
              <a:gd name="connsiteX2-69" fmla="*/ 559597 w 1363672"/>
              <a:gd name="connsiteY2-70" fmla="*/ 2276486 h 2458256"/>
              <a:gd name="connsiteX3-71" fmla="*/ 507220 w 1363672"/>
              <a:gd name="connsiteY3-72" fmla="*/ 1643074 h 2458256"/>
              <a:gd name="connsiteX4-73" fmla="*/ 59531 w 1363672"/>
              <a:gd name="connsiteY4-74" fmla="*/ 1276355 h 2458256"/>
              <a:gd name="connsiteX5-75" fmla="*/ 150031 w 1363672"/>
              <a:gd name="connsiteY5-76" fmla="*/ 0 h 2458256"/>
              <a:gd name="connsiteX0-77" fmla="*/ 1185860 w 1213641"/>
              <a:gd name="connsiteY0-78" fmla="*/ 2271721 h 2458256"/>
              <a:gd name="connsiteX1-79" fmla="*/ 909632 w 1213641"/>
              <a:gd name="connsiteY1-80" fmla="*/ 2457462 h 2458256"/>
              <a:gd name="connsiteX2-81" fmla="*/ 409566 w 1213641"/>
              <a:gd name="connsiteY2-82" fmla="*/ 2276486 h 2458256"/>
              <a:gd name="connsiteX3-83" fmla="*/ 357189 w 1213641"/>
              <a:gd name="connsiteY3-84" fmla="*/ 1643074 h 2458256"/>
              <a:gd name="connsiteX4-85" fmla="*/ 285751 w 1213641"/>
              <a:gd name="connsiteY4-86" fmla="*/ 857256 h 2458256"/>
              <a:gd name="connsiteX5-87" fmla="*/ 0 w 1213641"/>
              <a:gd name="connsiteY5-88" fmla="*/ 0 h 24582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51" y="connsiteY5-52"/>
              </a:cxn>
            </a:cxnLst>
            <a:rect l="l" t="t" r="r" b="b"/>
            <a:pathLst>
              <a:path w="1213641" h="2458256">
                <a:moveTo>
                  <a:pt x="1185860" y="2271721"/>
                </a:moveTo>
                <a:cubicBezTo>
                  <a:pt x="1213641" y="2337602"/>
                  <a:pt x="1039014" y="2456668"/>
                  <a:pt x="909632" y="2457462"/>
                </a:cubicBezTo>
                <a:cubicBezTo>
                  <a:pt x="780250" y="2458256"/>
                  <a:pt x="501640" y="2412217"/>
                  <a:pt x="409566" y="2276486"/>
                </a:cubicBezTo>
                <a:cubicBezTo>
                  <a:pt x="317492" y="2140755"/>
                  <a:pt x="377825" y="1879612"/>
                  <a:pt x="357189" y="1643074"/>
                </a:cubicBezTo>
                <a:cubicBezTo>
                  <a:pt x="336553" y="1406536"/>
                  <a:pt x="345282" y="1131102"/>
                  <a:pt x="285751" y="857256"/>
                </a:cubicBezTo>
                <a:cubicBezTo>
                  <a:pt x="226220" y="583410"/>
                  <a:pt x="33337" y="19050"/>
                  <a:pt x="0" y="0"/>
                </a:cubicBezTo>
              </a:path>
            </a:pathLst>
          </a:custGeom>
          <a:ln w="28575">
            <a:solidFill>
              <a:srgbClr val="FF00F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349270" y="2169054"/>
            <a:ext cx="3918659" cy="3918659"/>
            <a:chOff x="1349270" y="2169054"/>
            <a:chExt cx="3918659" cy="391865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270" y="2169054"/>
              <a:ext cx="3918659" cy="3918659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2948035" y="2725327"/>
              <a:ext cx="2145415" cy="485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遍历完毕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0"/>
                            </p:stCondLst>
                            <p:childTnLst>
                              <p:par>
                                <p:cTn id="8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500"/>
                            </p:stCondLst>
                            <p:childTnLst>
                              <p:par>
                                <p:cTn id="9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500"/>
                            </p:stCondLst>
                            <p:childTnLst>
                              <p:par>
                                <p:cTn id="9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32" grpId="0"/>
      <p:bldP spid="33" grpId="0"/>
      <p:bldP spid="34" grpId="0"/>
      <p:bldP spid="35" grpId="0"/>
      <p:bldP spid="66" grpId="0" animBg="1"/>
      <p:bldP spid="67" grpId="0" animBg="1"/>
      <p:bldP spid="68" grpId="0" animBg="1"/>
      <p:bldP spid="6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642514"/>
            <a:ext cx="2772171" cy="2772171"/>
          </a:xfrm>
          <a:prstGeom prst="rect">
            <a:avLst/>
          </a:prstGeom>
        </p:spPr>
      </p:pic>
      <p:sp>
        <p:nvSpPr>
          <p:cNvPr id="36" name="Line 7"/>
          <p:cNvSpPr>
            <a:spLocks noChangeShapeType="1"/>
          </p:cNvSpPr>
          <p:nvPr/>
        </p:nvSpPr>
        <p:spPr bwMode="auto">
          <a:xfrm>
            <a:off x="5749565" y="2742848"/>
            <a:ext cx="158736" cy="373081"/>
          </a:xfrm>
          <a:prstGeom prst="line">
            <a:avLst/>
          </a:prstGeom>
          <a:noFill/>
          <a:ln w="28575">
            <a:solidFill>
              <a:srgbClr val="FF00FF"/>
            </a:solidFill>
            <a:miter lim="800000"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6367091" y="2755566"/>
            <a:ext cx="720725" cy="3124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8" name="Text Box 13"/>
          <p:cNvSpPr txBox="1">
            <a:spLocks noChangeArrowheads="1"/>
          </p:cNvSpPr>
          <p:nvPr/>
        </p:nvSpPr>
        <p:spPr bwMode="auto">
          <a:xfrm>
            <a:off x="3992190" y="5060616"/>
            <a:ext cx="1871662" cy="3124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6008315" y="5035216"/>
            <a:ext cx="1943100" cy="3124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0" name="Oval 15"/>
          <p:cNvSpPr>
            <a:spLocks noChangeArrowheads="1"/>
          </p:cNvSpPr>
          <p:nvPr/>
        </p:nvSpPr>
        <p:spPr bwMode="auto">
          <a:xfrm>
            <a:off x="5417765" y="3115930"/>
            <a:ext cx="863600" cy="504825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endParaRPr lang="en-US" altLang="zh-CN" sz="2000" i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1" name="AutoShape 16"/>
          <p:cNvSpPr>
            <a:spLocks noChangeArrowheads="1"/>
          </p:cNvSpPr>
          <p:nvPr/>
        </p:nvSpPr>
        <p:spPr bwMode="auto">
          <a:xfrm>
            <a:off x="4290641" y="4052554"/>
            <a:ext cx="1150937" cy="792162"/>
          </a:xfrm>
          <a:prstGeom prst="triangle">
            <a:avLst>
              <a:gd name="adj" fmla="val 50000"/>
            </a:avLst>
          </a:prstGeom>
          <a:ln>
            <a:tailEnd type="none" w="med" len="lg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ts val="1200"/>
              </a:lnSpc>
            </a:pP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</a:t>
            </a:r>
            <a:endParaRPr lang="en-US" altLang="zh-CN" sz="2000" i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2" name="AutoShape 17"/>
          <p:cNvSpPr>
            <a:spLocks noChangeArrowheads="1"/>
          </p:cNvSpPr>
          <p:nvPr/>
        </p:nvSpPr>
        <p:spPr bwMode="auto">
          <a:xfrm>
            <a:off x="6152777" y="4052554"/>
            <a:ext cx="1150938" cy="792162"/>
          </a:xfrm>
          <a:prstGeom prst="triangle">
            <a:avLst>
              <a:gd name="adj" fmla="val 50000"/>
            </a:avLst>
          </a:prstGeom>
          <a:ln>
            <a:tailEnd type="none" w="med" len="lg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ts val="1200"/>
              </a:lnSpc>
            </a:pP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endParaRPr lang="en-US" altLang="zh-CN" sz="2000" i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3" name="Line 18"/>
          <p:cNvSpPr>
            <a:spLocks noChangeShapeType="1"/>
          </p:cNvSpPr>
          <p:nvPr/>
        </p:nvSpPr>
        <p:spPr bwMode="auto">
          <a:xfrm flipH="1">
            <a:off x="4938340" y="3547730"/>
            <a:ext cx="647700" cy="649287"/>
          </a:xfrm>
          <a:prstGeom prst="line">
            <a:avLst/>
          </a:prstGeom>
          <a:ln>
            <a:tailEnd type="stealth" w="med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/>
          </a:p>
        </p:txBody>
      </p:sp>
      <p:sp>
        <p:nvSpPr>
          <p:cNvPr id="44" name="Freeform 19"/>
          <p:cNvSpPr/>
          <p:nvPr/>
        </p:nvSpPr>
        <p:spPr bwMode="auto">
          <a:xfrm>
            <a:off x="6127378" y="3560429"/>
            <a:ext cx="542925" cy="577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2" y="364"/>
              </a:cxn>
            </a:cxnLst>
            <a:rect l="0" t="0" r="r" b="b"/>
            <a:pathLst>
              <a:path w="342" h="364">
                <a:moveTo>
                  <a:pt x="0" y="0"/>
                </a:moveTo>
                <a:lnTo>
                  <a:pt x="342" y="364"/>
                </a:lnTo>
              </a:path>
            </a:pathLst>
          </a:custGeom>
          <a:ln>
            <a:headEnd type="none" w="med" len="med"/>
            <a:tailEnd type="stealth" w="med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/>
          </a:p>
        </p:txBody>
      </p:sp>
      <p:sp>
        <p:nvSpPr>
          <p:cNvPr id="45" name="TextBox 16"/>
          <p:cNvSpPr txBox="1"/>
          <p:nvPr/>
        </p:nvSpPr>
        <p:spPr>
          <a:xfrm>
            <a:off x="2567608" y="2055853"/>
            <a:ext cx="1643074" cy="43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基本思路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22"/>
          <p:cNvGrpSpPr/>
          <p:nvPr/>
        </p:nvGrpSpPr>
        <p:grpSpPr>
          <a:xfrm>
            <a:off x="7135462" y="2780929"/>
            <a:ext cx="2643206" cy="2545974"/>
            <a:chOff x="5143504" y="2967015"/>
            <a:chExt cx="2643206" cy="2545974"/>
          </a:xfrm>
        </p:grpSpPr>
        <p:sp>
          <p:nvSpPr>
            <p:cNvPr id="47" name="TextBox 17"/>
            <p:cNvSpPr txBox="1"/>
            <p:nvPr/>
          </p:nvSpPr>
          <p:spPr>
            <a:xfrm>
              <a:off x="6218211" y="2967015"/>
              <a:ext cx="98584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大问题</a:t>
              </a:r>
              <a:endPara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Box 18"/>
            <p:cNvSpPr txBox="1"/>
            <p:nvPr/>
          </p:nvSpPr>
          <p:spPr>
            <a:xfrm>
              <a:off x="6227326" y="5175804"/>
              <a:ext cx="155938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两个小问题</a:t>
              </a:r>
              <a:endPara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右箭头 19"/>
            <p:cNvSpPr/>
            <p:nvPr/>
          </p:nvSpPr>
          <p:spPr>
            <a:xfrm>
              <a:off x="5143504" y="3071810"/>
              <a:ext cx="928694" cy="142876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右箭头 20"/>
            <p:cNvSpPr/>
            <p:nvPr/>
          </p:nvSpPr>
          <p:spPr>
            <a:xfrm>
              <a:off x="5759792" y="5337730"/>
              <a:ext cx="360000" cy="142876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26"/>
          <p:cNvGrpSpPr/>
          <p:nvPr/>
        </p:nvGrpSpPr>
        <p:grpSpPr>
          <a:xfrm>
            <a:off x="8706304" y="3315145"/>
            <a:ext cx="2358248" cy="1571636"/>
            <a:chOff x="5785652" y="3501232"/>
            <a:chExt cx="2358248" cy="1571636"/>
          </a:xfrm>
        </p:grpSpPr>
        <p:cxnSp>
          <p:nvCxnSpPr>
            <p:cNvPr id="52" name="直接箭头连接符 51"/>
            <p:cNvCxnSpPr/>
            <p:nvPr/>
          </p:nvCxnSpPr>
          <p:spPr>
            <a:xfrm rot="5400000">
              <a:off x="5000628" y="4286256"/>
              <a:ext cx="1571636" cy="1588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25"/>
            <p:cNvSpPr txBox="1"/>
            <p:nvPr/>
          </p:nvSpPr>
          <p:spPr>
            <a:xfrm>
              <a:off x="5857884" y="3864122"/>
              <a:ext cx="2286016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求解过程相似，仅仅是大小规模的不同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Text Box 12"/>
          <p:cNvSpPr txBox="1">
            <a:spLocks noChangeArrowheads="1"/>
          </p:cNvSpPr>
          <p:nvPr/>
        </p:nvSpPr>
        <p:spPr bwMode="auto">
          <a:xfrm>
            <a:off x="5492388" y="2560287"/>
            <a:ext cx="357190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2000" i="1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5" name="TextBox 26"/>
          <p:cNvSpPr txBox="1"/>
          <p:nvPr/>
        </p:nvSpPr>
        <p:spPr>
          <a:xfrm>
            <a:off x="906755" y="850139"/>
            <a:ext cx="4429156" cy="4140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tIns="72000" bIns="72000" rtlCol="0">
            <a:spAutoFit/>
          </a:bodyPr>
          <a:lstStyle/>
          <a:p>
            <a:r>
              <a:rPr lang="zh-CN" altLang="en-US" sz="2200" spc="5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二叉树</a:t>
            </a:r>
            <a:r>
              <a:rPr lang="en-US" altLang="zh-CN" sz="2200" spc="5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2200" spc="5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种递归遍历算法的应用</a:t>
            </a:r>
            <a:endParaRPr lang="zh-CN" altLang="en-US" sz="2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bldLvl="0" animBg="1"/>
      <p:bldP spid="38" grpId="0" bldLvl="0" animBg="1"/>
      <p:bldP spid="39" grpId="0" bldLvl="0" animBg="1"/>
      <p:bldP spid="40" grpId="0" animBg="1"/>
      <p:bldP spid="41" grpId="0" animBg="1"/>
      <p:bldP spid="42" grpId="0" animBg="1"/>
      <p:bldP spid="43" grpId="0" animBg="1"/>
      <p:bldP spid="44" grpId="0" animBg="1"/>
      <p:bldP spid="5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647355" y="810247"/>
            <a:ext cx="8569325" cy="808990"/>
          </a:xfrm>
          <a:prstGeom prst="rect">
            <a:avLst/>
          </a:prstGeom>
          <a:noFill/>
          <a:ln w="9525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【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7.11】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假设二叉树采用二叉链存储结构存储，设计一个算法，计算一棵给定二叉树的所有结点个数。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4680794" y="4810775"/>
            <a:ext cx="7072362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计算一棵二叉树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中所有结点个数的递归模型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如下：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4252166" y="5453718"/>
            <a:ext cx="6352412" cy="1018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tailEnd type="non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08000" rIns="180000" bIns="10800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)=0					  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=NULL</a:t>
            </a:r>
            <a:endParaRPr lang="en-US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</a:t>
            </a:r>
            <a:r>
              <a:rPr lang="en-US" altLang="zh-CN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)+</a:t>
            </a:r>
            <a:r>
              <a:rPr lang="en-US" altLang="zh-CN" sz="1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</a:t>
            </a:r>
            <a:r>
              <a:rPr lang="en-US" altLang="zh-CN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)+1	  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其他情况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7" name="组合 26"/>
          <p:cNvGrpSpPr/>
          <p:nvPr/>
        </p:nvGrpSpPr>
        <p:grpSpPr>
          <a:xfrm>
            <a:off x="5293602" y="1726799"/>
            <a:ext cx="3959225" cy="2669874"/>
            <a:chOff x="1970097" y="1130842"/>
            <a:chExt cx="3959225" cy="2669874"/>
          </a:xfrm>
        </p:grpSpPr>
        <p:sp>
          <p:nvSpPr>
            <p:cNvPr id="18" name="Line 7"/>
            <p:cNvSpPr>
              <a:spLocks noChangeShapeType="1"/>
            </p:cNvSpPr>
            <p:nvPr/>
          </p:nvSpPr>
          <p:spPr bwMode="auto">
            <a:xfrm>
              <a:off x="3727472" y="1313403"/>
              <a:ext cx="158736" cy="373081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Text Box 12"/>
            <p:cNvSpPr txBox="1">
              <a:spLocks noChangeArrowheads="1"/>
            </p:cNvSpPr>
            <p:nvPr/>
          </p:nvSpPr>
          <p:spPr bwMode="auto">
            <a:xfrm>
              <a:off x="4000496" y="1273718"/>
              <a:ext cx="720725" cy="3124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</a:t>
              </a: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970097" y="3488296"/>
              <a:ext cx="1871662" cy="3124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</a:t>
              </a: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-&gt;</a:t>
              </a:r>
              <a:r>
                <a:rPr lang="en-US" altLang="zh-CN" sz="18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lchild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3986222" y="3462896"/>
              <a:ext cx="1943100" cy="3124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</a:t>
              </a: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-&gt;</a:t>
              </a:r>
              <a:r>
                <a:rPr lang="en-US" altLang="zh-CN" sz="18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rchild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Oval 15"/>
            <p:cNvSpPr>
              <a:spLocks noChangeArrowheads="1"/>
            </p:cNvSpPr>
            <p:nvPr/>
          </p:nvSpPr>
          <p:spPr bwMode="auto">
            <a:xfrm>
              <a:off x="3395672" y="1686485"/>
              <a:ext cx="863600" cy="504825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endPara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AutoShape 16"/>
            <p:cNvSpPr>
              <a:spLocks noChangeArrowheads="1"/>
            </p:cNvSpPr>
            <p:nvPr/>
          </p:nvSpPr>
          <p:spPr bwMode="auto">
            <a:xfrm>
              <a:off x="2268547" y="2623110"/>
              <a:ext cx="1150937" cy="792162"/>
            </a:xfrm>
            <a:prstGeom prst="triangle">
              <a:avLst>
                <a:gd name="adj" fmla="val 50000"/>
              </a:avLst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lnSpc>
                  <a:spcPts val="1200"/>
                </a:lnSpc>
              </a:pPr>
              <a:r>
                <a:rPr lang="en-US" altLang="zh-CN" sz="20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AutoShape 17"/>
            <p:cNvSpPr>
              <a:spLocks noChangeArrowheads="1"/>
            </p:cNvSpPr>
            <p:nvPr/>
          </p:nvSpPr>
          <p:spPr bwMode="auto">
            <a:xfrm>
              <a:off x="4130684" y="2623110"/>
              <a:ext cx="1150938" cy="792162"/>
            </a:xfrm>
            <a:prstGeom prst="triangle">
              <a:avLst>
                <a:gd name="adj" fmla="val 50000"/>
              </a:avLst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lnSpc>
                  <a:spcPts val="1200"/>
                </a:lnSpc>
              </a:pPr>
              <a:r>
                <a:rPr lang="en-US" altLang="zh-CN" sz="20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endPara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Line 18"/>
            <p:cNvSpPr>
              <a:spLocks noChangeShapeType="1"/>
            </p:cNvSpPr>
            <p:nvPr/>
          </p:nvSpPr>
          <p:spPr bwMode="auto">
            <a:xfrm flipH="1">
              <a:off x="2916247" y="2118285"/>
              <a:ext cx="647700" cy="649287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4105284" y="2130985"/>
              <a:ext cx="542925" cy="577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2" y="364"/>
                </a:cxn>
              </a:cxnLst>
              <a:rect l="0" t="0" r="r" b="b"/>
              <a:pathLst>
                <a:path w="342" h="364">
                  <a:moveTo>
                    <a:pt x="0" y="0"/>
                  </a:moveTo>
                  <a:lnTo>
                    <a:pt x="342" y="364"/>
                  </a:lnTo>
                </a:path>
              </a:pathLst>
            </a:custGeom>
            <a:ln>
              <a:headEnd type="none" w="med" len="med"/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Text Box 12"/>
            <p:cNvSpPr txBox="1">
              <a:spLocks noChangeArrowheads="1"/>
            </p:cNvSpPr>
            <p:nvPr/>
          </p:nvSpPr>
          <p:spPr bwMode="auto">
            <a:xfrm>
              <a:off x="3470295" y="1130842"/>
              <a:ext cx="357190" cy="33718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101358" y="4728229"/>
            <a:ext cx="722313" cy="582613"/>
            <a:chOff x="1774825" y="5489593"/>
            <a:chExt cx="722313" cy="582613"/>
          </a:xfrm>
        </p:grpSpPr>
        <p:sp>
          <p:nvSpPr>
            <p:cNvPr id="29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ru-RU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31" name="Picture 49" descr="阴影5"/>
              <p:cNvPicPr preferRelativeResize="0">
                <a:picLocks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32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gradFill rotWithShape="1">
                <a:gsLst>
                  <a:gs pos="0">
                    <a:srgbClr val="8F0000"/>
                  </a:gs>
                  <a:gs pos="50000">
                    <a:srgbClr val="CF0001"/>
                  </a:gs>
                  <a:gs pos="100000">
                    <a:srgbClr val="F60004"/>
                  </a:gs>
                </a:gsLst>
                <a:lin ang="2700000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/>
                <a:r>
                  <a:rPr lang="zh-CN" altLang="en-US" sz="2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endParaRPr lang="zh-CN" altLang="en-US"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" y="1191022"/>
            <a:ext cx="4365104" cy="41335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6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/>
          <p:nvPr/>
        </p:nvSpPr>
        <p:spPr>
          <a:xfrm>
            <a:off x="1840248" y="209970"/>
            <a:ext cx="6964826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二叉树的遍历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882776" y="1390770"/>
            <a:ext cx="7813625" cy="34429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44000" bIns="14400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Nodes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*b)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if (b==NULL) 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return 0;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else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return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Nodes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(b-&gt;</a:t>
            </a:r>
            <a:r>
              <a:rPr lang="en-US" altLang="zh-CN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)+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Nodes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(b-&gt;</a:t>
            </a:r>
            <a:r>
              <a:rPr lang="en-US" altLang="zh-CN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)+1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881158" y="5940144"/>
            <a:ext cx="5643602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提示：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本例算法可以基于任何一种遍历算法。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776288" y="836713"/>
            <a:ext cx="4103688" cy="534035"/>
          </a:xfrm>
          <a:prstGeom prst="rect">
            <a:avLst/>
          </a:prstGeom>
          <a:noFill/>
          <a:ln w="38100" algn="ctr">
            <a:noFill/>
            <a:prstDash val="sysDot"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对应的递归算法如下：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11"/>
          <p:cNvGrpSpPr/>
          <p:nvPr/>
        </p:nvGrpSpPr>
        <p:grpSpPr>
          <a:xfrm>
            <a:off x="3503712" y="3777335"/>
            <a:ext cx="5429288" cy="2023119"/>
            <a:chOff x="1857356" y="2928934"/>
            <a:chExt cx="5429288" cy="2023119"/>
          </a:xfrm>
        </p:grpSpPr>
        <p:sp>
          <p:nvSpPr>
            <p:cNvPr id="7" name="圆角矩形 4"/>
            <p:cNvSpPr/>
            <p:nvPr/>
          </p:nvSpPr>
          <p:spPr>
            <a:xfrm>
              <a:off x="2000232" y="2928934"/>
              <a:ext cx="4572032" cy="64294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箭头连接符 7"/>
            <p:cNvCxnSpPr>
              <a:stCxn id="7" idx="2"/>
            </p:cNvCxnSpPr>
            <p:nvPr/>
          </p:nvCxnSpPr>
          <p:spPr>
            <a:xfrm rot="5400000">
              <a:off x="3929058" y="3929066"/>
              <a:ext cx="714380" cy="1588"/>
            </a:xfrm>
            <a:prstGeom prst="straightConnector1">
              <a:avLst/>
            </a:prstGeom>
            <a:ln w="28575">
              <a:solidFill>
                <a:srgbClr val="CC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6"/>
            <p:cNvSpPr txBox="1"/>
            <p:nvPr/>
          </p:nvSpPr>
          <p:spPr>
            <a:xfrm>
              <a:off x="1857356" y="4214818"/>
              <a:ext cx="5429288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先左子树、再右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子树，最后根结点（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计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），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是</a:t>
              </a:r>
              <a:r>
                <a:rPr lang="zh-CN" altLang="en-US" sz="2000" dirty="0">
                  <a:solidFill>
                    <a:srgbClr val="CC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后序遍历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的思路。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16" y="1916832"/>
            <a:ext cx="5555364" cy="4951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2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710997" y="5275546"/>
            <a:ext cx="7531200" cy="15697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08000" rIns="180000" bIns="10800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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不做任何事件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	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en-US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=NULL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</a:pP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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输出</a:t>
            </a: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所指结点的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data</a:t>
            </a: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域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	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en-US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所指结点为叶子结点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</a:pP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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；</a:t>
            </a: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 	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其他情况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104599" y="1035326"/>
            <a:ext cx="8536017" cy="808990"/>
          </a:xfrm>
          <a:prstGeom prst="rect">
            <a:avLst/>
          </a:prstGeom>
          <a:noFill/>
          <a:ln w="38100" algn="ctr">
            <a:noFill/>
            <a:prstDash val="sysDot"/>
            <a:miter lim="800000"/>
            <a:tailEnd type="none" w="med" len="lg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 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【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7.12】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假设二叉树采用二叉链存储结构存储，设计一个算法，输出一棵给定二叉树的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所有叶子结点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4139625" y="4763338"/>
            <a:ext cx="6786610" cy="337185"/>
          </a:xfrm>
          <a:prstGeom prst="rect">
            <a:avLst/>
          </a:prstGeom>
          <a:noFill/>
          <a:ln w="38100" algn="ctr">
            <a:noFill/>
            <a:prstDash val="sysDot"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输出一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棵二叉树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所有叶子结点的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递归模型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如下：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6" name="组合 34"/>
          <p:cNvGrpSpPr/>
          <p:nvPr/>
        </p:nvGrpSpPr>
        <p:grpSpPr>
          <a:xfrm>
            <a:off x="4823871" y="1846522"/>
            <a:ext cx="3959225" cy="2669874"/>
            <a:chOff x="1970097" y="1130842"/>
            <a:chExt cx="3959225" cy="2669874"/>
          </a:xfrm>
        </p:grpSpPr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3727472" y="1313403"/>
              <a:ext cx="158736" cy="373081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Text Box 12"/>
            <p:cNvSpPr txBox="1">
              <a:spLocks noChangeArrowheads="1"/>
            </p:cNvSpPr>
            <p:nvPr/>
          </p:nvSpPr>
          <p:spPr bwMode="auto">
            <a:xfrm>
              <a:off x="4000496" y="1273718"/>
              <a:ext cx="720725" cy="3124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</a:t>
              </a: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1970097" y="3488296"/>
              <a:ext cx="1871662" cy="3124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</a:t>
              </a: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-&gt;</a:t>
              </a:r>
              <a:r>
                <a:rPr lang="en-US" altLang="zh-CN" sz="18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lchild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Text Box 14"/>
            <p:cNvSpPr txBox="1">
              <a:spLocks noChangeArrowheads="1"/>
            </p:cNvSpPr>
            <p:nvPr/>
          </p:nvSpPr>
          <p:spPr bwMode="auto">
            <a:xfrm>
              <a:off x="3986222" y="3462896"/>
              <a:ext cx="1943100" cy="3124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</a:t>
              </a: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-&gt;</a:t>
              </a:r>
              <a:r>
                <a:rPr lang="en-US" altLang="zh-CN" sz="18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rchild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Oval 15"/>
            <p:cNvSpPr>
              <a:spLocks noChangeArrowheads="1"/>
            </p:cNvSpPr>
            <p:nvPr/>
          </p:nvSpPr>
          <p:spPr bwMode="auto">
            <a:xfrm>
              <a:off x="3395672" y="1686485"/>
              <a:ext cx="863600" cy="504825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endPara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AutoShape 16"/>
            <p:cNvSpPr>
              <a:spLocks noChangeArrowheads="1"/>
            </p:cNvSpPr>
            <p:nvPr/>
          </p:nvSpPr>
          <p:spPr bwMode="auto">
            <a:xfrm>
              <a:off x="2268547" y="2623110"/>
              <a:ext cx="1150937" cy="792162"/>
            </a:xfrm>
            <a:prstGeom prst="triangle">
              <a:avLst>
                <a:gd name="adj" fmla="val 50000"/>
              </a:avLst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lnSpc>
                  <a:spcPts val="1200"/>
                </a:lnSpc>
              </a:pPr>
              <a:r>
                <a:rPr lang="en-US" altLang="zh-CN" sz="20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AutoShape 17"/>
            <p:cNvSpPr>
              <a:spLocks noChangeArrowheads="1"/>
            </p:cNvSpPr>
            <p:nvPr/>
          </p:nvSpPr>
          <p:spPr bwMode="auto">
            <a:xfrm>
              <a:off x="4130684" y="2623110"/>
              <a:ext cx="1150938" cy="792162"/>
            </a:xfrm>
            <a:prstGeom prst="triangle">
              <a:avLst>
                <a:gd name="adj" fmla="val 50000"/>
              </a:avLst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lnSpc>
                  <a:spcPts val="1200"/>
                </a:lnSpc>
              </a:pPr>
              <a:r>
                <a:rPr lang="en-US" altLang="zh-CN" sz="20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endPara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Line 18"/>
            <p:cNvSpPr>
              <a:spLocks noChangeShapeType="1"/>
            </p:cNvSpPr>
            <p:nvPr/>
          </p:nvSpPr>
          <p:spPr bwMode="auto">
            <a:xfrm flipH="1">
              <a:off x="2916247" y="2118285"/>
              <a:ext cx="647700" cy="649287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Freeform 19"/>
            <p:cNvSpPr/>
            <p:nvPr/>
          </p:nvSpPr>
          <p:spPr bwMode="auto">
            <a:xfrm>
              <a:off x="4105284" y="2130985"/>
              <a:ext cx="542925" cy="577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2" y="364"/>
                </a:cxn>
              </a:cxnLst>
              <a:rect l="0" t="0" r="r" b="b"/>
              <a:pathLst>
                <a:path w="342" h="364">
                  <a:moveTo>
                    <a:pt x="0" y="0"/>
                  </a:moveTo>
                  <a:lnTo>
                    <a:pt x="342" y="364"/>
                  </a:lnTo>
                </a:path>
              </a:pathLst>
            </a:custGeom>
            <a:ln>
              <a:headEnd type="none" w="med" len="med"/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Text Box 12"/>
            <p:cNvSpPr txBox="1">
              <a:spLocks noChangeArrowheads="1"/>
            </p:cNvSpPr>
            <p:nvPr/>
          </p:nvSpPr>
          <p:spPr bwMode="auto">
            <a:xfrm>
              <a:off x="3470295" y="1130842"/>
              <a:ext cx="357190" cy="33718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496684" y="4632605"/>
            <a:ext cx="722313" cy="582613"/>
            <a:chOff x="1774825" y="5489593"/>
            <a:chExt cx="722313" cy="582613"/>
          </a:xfrm>
        </p:grpSpPr>
        <p:sp>
          <p:nvSpPr>
            <p:cNvPr id="19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ru-RU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21" name="Picture 49" descr="阴影5"/>
              <p:cNvPicPr preferRelativeResize="0">
                <a:picLocks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22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gradFill rotWithShape="1">
                <a:gsLst>
                  <a:gs pos="0">
                    <a:srgbClr val="8F0000"/>
                  </a:gs>
                  <a:gs pos="50000">
                    <a:srgbClr val="CF0001"/>
                  </a:gs>
                  <a:gs pos="100000">
                    <a:srgbClr val="F60004"/>
                  </a:gs>
                </a:gsLst>
                <a:lin ang="2700000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/>
                <a:r>
                  <a:rPr lang="zh-CN" altLang="en-US" sz="2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endParaRPr lang="zh-CN" altLang="en-US"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" y="795839"/>
            <a:ext cx="3929305" cy="3929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1631504" y="1597750"/>
            <a:ext cx="8032777" cy="2830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DispLeaf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*b)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if (b!=NULL)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if (b-&gt;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==NULL &amp;&amp; b-&gt;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==NULL)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("%c "，b-&gt;data);     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访问叶子结点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DispLeaf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(b-&gt;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        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输出左子树中的叶子结点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DispLeaf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(b-&gt;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        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输出右子树中的叶子结点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767408" y="919628"/>
            <a:ext cx="4103688" cy="534035"/>
          </a:xfrm>
          <a:prstGeom prst="rect">
            <a:avLst/>
          </a:prstGeom>
          <a:noFill/>
          <a:ln w="38100" algn="ctr">
            <a:noFill/>
            <a:prstDash val="sysDot"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对应的递归算法如下：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7"/>
          <p:cNvGrpSpPr/>
          <p:nvPr/>
        </p:nvGrpSpPr>
        <p:grpSpPr>
          <a:xfrm>
            <a:off x="2377604" y="2189875"/>
            <a:ext cx="5301802" cy="3006962"/>
            <a:chOff x="1285852" y="2857496"/>
            <a:chExt cx="5143536" cy="2658577"/>
          </a:xfrm>
        </p:grpSpPr>
        <p:sp>
          <p:nvSpPr>
            <p:cNvPr id="6" name="圆角矩形 3"/>
            <p:cNvSpPr/>
            <p:nvPr/>
          </p:nvSpPr>
          <p:spPr>
            <a:xfrm>
              <a:off x="1285852" y="2857496"/>
              <a:ext cx="5143536" cy="135732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/>
            <p:cNvCxnSpPr>
              <a:stCxn id="6" idx="2"/>
              <a:endCxn id="8" idx="0"/>
            </p:cNvCxnSpPr>
            <p:nvPr/>
          </p:nvCxnSpPr>
          <p:spPr>
            <a:xfrm>
              <a:off x="3857620" y="4215379"/>
              <a:ext cx="1232" cy="649012"/>
            </a:xfrm>
            <a:prstGeom prst="straightConnector1">
              <a:avLst/>
            </a:prstGeom>
            <a:ln w="28575">
              <a:solidFill>
                <a:srgbClr val="CC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6"/>
            <p:cNvSpPr txBox="1"/>
            <p:nvPr/>
          </p:nvSpPr>
          <p:spPr>
            <a:xfrm>
              <a:off x="2072772" y="4864254"/>
              <a:ext cx="3571900" cy="65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先根、再左子树、最后右子树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是</a:t>
              </a:r>
              <a:r>
                <a:rPr lang="zh-CN" altLang="en-US" sz="2000">
                  <a:solidFill>
                    <a:srgbClr val="CC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先序</a:t>
              </a:r>
              <a:r>
                <a:rPr lang="zh-CN" altLang="en-US" sz="2000" dirty="0">
                  <a:solidFill>
                    <a:srgbClr val="CC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遍历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的思路。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163290" y="5333146"/>
            <a:ext cx="6215106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提示：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同样本例算法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可以基于任何一种遍历算法。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16" y="1916832"/>
            <a:ext cx="5555364" cy="4951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2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919356" y="851832"/>
            <a:ext cx="8405842" cy="808990"/>
          </a:xfrm>
          <a:prstGeom prst="rect">
            <a:avLst/>
          </a:prstGeom>
          <a:noFill/>
          <a:ln w="9525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【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7.13】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假设二叉树采用二叉链存储结构，设计一个算法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Level()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求二叉树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中值为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的结点的层次（假设所有结点值唯一）。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633736" y="1851964"/>
            <a:ext cx="7643866" cy="1706880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l">
              <a:lnSpc>
                <a:spcPts val="30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设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Level(</a:t>
            </a:r>
            <a:r>
              <a:rPr lang="en-US" altLang="zh-CN" sz="2000" i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i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2000" i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返回二叉树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data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值为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的结点的层次，其中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表示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所指结点的层数 </a:t>
            </a:r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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增加的临时形参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0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在二叉树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中找到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data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值为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的结点，返回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其层次（一个大于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的整数）；若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没有找到，返回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5" name="组合 39"/>
          <p:cNvGrpSpPr/>
          <p:nvPr/>
        </p:nvGrpSpPr>
        <p:grpSpPr>
          <a:xfrm>
            <a:off x="1490861" y="4104066"/>
            <a:ext cx="7224763" cy="2221244"/>
            <a:chOff x="928662" y="3609399"/>
            <a:chExt cx="7224763" cy="2221244"/>
          </a:xfrm>
        </p:grpSpPr>
        <p:grpSp>
          <p:nvGrpSpPr>
            <p:cNvPr id="6" name="组合 17"/>
            <p:cNvGrpSpPr/>
            <p:nvPr/>
          </p:nvGrpSpPr>
          <p:grpSpPr>
            <a:xfrm>
              <a:off x="928662" y="3609399"/>
              <a:ext cx="3357586" cy="2221244"/>
              <a:chOff x="2571736" y="1714488"/>
              <a:chExt cx="3357586" cy="2221244"/>
            </a:xfrm>
          </p:grpSpPr>
          <p:sp>
            <p:nvSpPr>
              <p:cNvPr id="14" name="椭圆 13"/>
              <p:cNvSpPr/>
              <p:nvPr/>
            </p:nvSpPr>
            <p:spPr bwMode="auto">
              <a:xfrm>
                <a:off x="3929058" y="2000240"/>
                <a:ext cx="571504" cy="428628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</a:pPr>
                <a:endParaRPr kumimoji="0"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" name="等腰三角形 14"/>
              <p:cNvSpPr/>
              <p:nvPr/>
            </p:nvSpPr>
            <p:spPr bwMode="auto">
              <a:xfrm>
                <a:off x="2643174" y="2857496"/>
                <a:ext cx="1000132" cy="714380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</a:pPr>
                <a:endParaRPr kumimoji="0"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" name="等腰三角形 15"/>
              <p:cNvSpPr/>
              <p:nvPr/>
            </p:nvSpPr>
            <p:spPr bwMode="auto">
              <a:xfrm>
                <a:off x="4714876" y="2857496"/>
                <a:ext cx="1000132" cy="714380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</a:pPr>
                <a:endParaRPr kumimoji="0"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17" name="直接箭头连接符 16"/>
              <p:cNvCxnSpPr>
                <a:stCxn id="14" idx="3"/>
              </p:cNvCxnSpPr>
              <p:nvPr/>
            </p:nvCxnSpPr>
            <p:spPr bwMode="auto">
              <a:xfrm rot="5400000">
                <a:off x="3332298" y="2319916"/>
                <a:ext cx="634275" cy="726637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9900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8" name="直接箭头连接符 17"/>
              <p:cNvCxnSpPr>
                <a:stCxn id="14" idx="5"/>
              </p:cNvCxnSpPr>
              <p:nvPr/>
            </p:nvCxnSpPr>
            <p:spPr bwMode="auto">
              <a:xfrm rot="16200000" flipH="1">
                <a:off x="4391610" y="2391353"/>
                <a:ext cx="705713" cy="655199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9900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9" name="直接箭头连接符 18"/>
              <p:cNvCxnSpPr>
                <a:endCxn id="14" idx="1"/>
              </p:cNvCxnSpPr>
              <p:nvPr/>
            </p:nvCxnSpPr>
            <p:spPr bwMode="auto">
              <a:xfrm>
                <a:off x="3786182" y="1928802"/>
                <a:ext cx="226571" cy="134209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9900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0" name="TextBox 22"/>
              <p:cNvSpPr txBox="1"/>
              <p:nvPr/>
            </p:nvSpPr>
            <p:spPr>
              <a:xfrm>
                <a:off x="3571868" y="1714488"/>
                <a:ext cx="214314" cy="245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b</a:t>
                </a:r>
                <a:endPara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1" name="TextBox 23"/>
              <p:cNvSpPr txBox="1"/>
              <p:nvPr/>
            </p:nvSpPr>
            <p:spPr>
              <a:xfrm>
                <a:off x="2571736" y="3714752"/>
                <a:ext cx="1214446" cy="220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80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b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-&gt;</a:t>
                </a:r>
                <a:r>
                  <a:rPr lang="en-US" altLang="zh-CN" sz="18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lchild</a:t>
                </a: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2" name="TextBox 24"/>
              <p:cNvSpPr txBox="1"/>
              <p:nvPr/>
            </p:nvSpPr>
            <p:spPr>
              <a:xfrm>
                <a:off x="4714876" y="3714752"/>
                <a:ext cx="1214446" cy="220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80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b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-&gt;</a:t>
                </a:r>
                <a:r>
                  <a:rPr lang="en-US" altLang="zh-CN" sz="18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rchild</a:t>
                </a: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7" name="组合 38"/>
            <p:cNvGrpSpPr/>
            <p:nvPr/>
          </p:nvGrpSpPr>
          <p:grpSpPr>
            <a:xfrm>
              <a:off x="4632867" y="3774300"/>
              <a:ext cx="3520558" cy="1796579"/>
              <a:chOff x="4632867" y="2962007"/>
              <a:chExt cx="3520558" cy="1796579"/>
            </a:xfrm>
          </p:grpSpPr>
          <p:sp>
            <p:nvSpPr>
              <p:cNvPr id="8" name="TextBox 32"/>
              <p:cNvSpPr txBox="1"/>
              <p:nvPr/>
            </p:nvSpPr>
            <p:spPr>
              <a:xfrm>
                <a:off x="4632867" y="2962007"/>
                <a:ext cx="3520558" cy="312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初始调用</a:t>
                </a:r>
                <a:r>
                  <a:rPr lang="zh-CN" altLang="en-US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：</a:t>
                </a:r>
                <a:r>
                  <a:rPr lang="en-US" altLang="zh-CN" sz="180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Level(</a:t>
                </a:r>
                <a:r>
                  <a:rPr lang="en-US" altLang="zh-CN" sz="1800" i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b</a:t>
                </a:r>
                <a:r>
                  <a:rPr lang="zh-CN" altLang="en-US" sz="180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，</a:t>
                </a:r>
                <a:r>
                  <a:rPr lang="en-US" altLang="zh-CN" sz="1800" i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x</a:t>
                </a:r>
                <a:r>
                  <a:rPr lang="zh-CN" altLang="en-US" sz="180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，</a:t>
                </a:r>
                <a:r>
                  <a:rPr lang="en-US" altLang="zh-CN" sz="180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r>
                  <a:rPr lang="zh-CN" altLang="en-US" sz="18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）</a:t>
                </a:r>
                <a:endParaRPr lang="zh-CN" altLang="en-US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cxnSp>
            <p:nvCxnSpPr>
              <p:cNvPr id="9" name="直接箭头连接符 8"/>
              <p:cNvCxnSpPr/>
              <p:nvPr/>
            </p:nvCxnSpPr>
            <p:spPr bwMode="auto">
              <a:xfrm rot="5400000" flipH="1" flipV="1">
                <a:off x="6720229" y="3571082"/>
                <a:ext cx="285752" cy="1588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9900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0" name="TextBox 35"/>
              <p:cNvSpPr txBox="1"/>
              <p:nvPr/>
            </p:nvSpPr>
            <p:spPr>
              <a:xfrm>
                <a:off x="6518615" y="3793598"/>
                <a:ext cx="714380" cy="755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00" i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b</a:t>
                </a:r>
                <a:r>
                  <a:rPr lang="zh-CN" altLang="en-US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指向根结点</a:t>
                </a:r>
                <a:endPara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1" name="TextBox 36"/>
              <p:cNvSpPr txBox="1"/>
              <p:nvPr/>
            </p:nvSpPr>
            <p:spPr>
              <a:xfrm>
                <a:off x="7270265" y="3784073"/>
                <a:ext cx="714380" cy="974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根结点的</a:t>
                </a:r>
                <a:r>
                  <a:rPr lang="zh-CN" altLang="en-US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层次为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cxnSp>
            <p:nvCxnSpPr>
              <p:cNvPr id="13" name="直接箭头连接符 12"/>
              <p:cNvCxnSpPr/>
              <p:nvPr/>
            </p:nvCxnSpPr>
            <p:spPr bwMode="auto">
              <a:xfrm rot="5400000" flipH="1" flipV="1">
                <a:off x="7467381" y="3561557"/>
                <a:ext cx="285752" cy="1588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9900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  <p:grpSp>
        <p:nvGrpSpPr>
          <p:cNvPr id="23" name="组合 22"/>
          <p:cNvGrpSpPr/>
          <p:nvPr/>
        </p:nvGrpSpPr>
        <p:grpSpPr>
          <a:xfrm>
            <a:off x="911424" y="2269484"/>
            <a:ext cx="722313" cy="582613"/>
            <a:chOff x="1774825" y="5489593"/>
            <a:chExt cx="722313" cy="582613"/>
          </a:xfrm>
        </p:grpSpPr>
        <p:sp>
          <p:nvSpPr>
            <p:cNvPr id="24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ru-RU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26" name="Picture 49" descr="阴影5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27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gradFill rotWithShape="1">
                <a:gsLst>
                  <a:gs pos="0">
                    <a:srgbClr val="8F0000"/>
                  </a:gs>
                  <a:gs pos="50000">
                    <a:srgbClr val="CF0001"/>
                  </a:gs>
                  <a:gs pos="100000">
                    <a:srgbClr val="F60004"/>
                  </a:gs>
                </a:gsLst>
                <a:lin ang="2700000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/>
                <a:r>
                  <a:rPr lang="zh-CN" altLang="en-US" sz="2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endParaRPr lang="zh-CN" altLang="en-US"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792088"/>
            <a:ext cx="3212976" cy="3212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695400" y="874794"/>
            <a:ext cx="4357718" cy="386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7.5.1  </a:t>
            </a:r>
            <a:r>
              <a:rPr lang="zh-CN" altLang="en-US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二叉树遍历的概念</a:t>
            </a:r>
            <a:endParaRPr lang="zh-CN" altLang="en-US" b="0" dirty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" y="188595"/>
            <a:ext cx="12192000" cy="6858000"/>
          </a:xfrm>
          <a:prstGeom prst="rect">
            <a:avLst/>
          </a:prstGeom>
        </p:spPr>
      </p:pic>
      <p:sp>
        <p:nvSpPr>
          <p:cNvPr id="21" name="矩形: 圆角 20"/>
          <p:cNvSpPr/>
          <p:nvPr/>
        </p:nvSpPr>
        <p:spPr>
          <a:xfrm>
            <a:off x="2279576" y="1451745"/>
            <a:ext cx="7416824" cy="2304256"/>
          </a:xfrm>
          <a:prstGeom prst="roundRect">
            <a:avLst>
              <a:gd name="adj" fmla="val 240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200000"/>
              </a:lnSpc>
              <a:buClr>
                <a:srgbClr val="F19903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二叉树遍历是指按照一定次序访问树中所有结点，并且每个结点仅被访问一次的过程。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Clr>
                <a:srgbClr val="F19903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遍历是二叉树最基本的运算，是二叉树中其他运算的基础。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4"/>
          <p:cNvSpPr txBox="1"/>
          <p:nvPr/>
        </p:nvSpPr>
        <p:spPr>
          <a:xfrm>
            <a:off x="479376" y="2550085"/>
            <a:ext cx="8358246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2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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对于其他情况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首先在左子</a:t>
            </a:r>
            <a:r>
              <a:rPr lang="zh-CN" altLang="en-US" sz="20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树中找。若找到了直接返回。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7"/>
          <p:cNvGrpSpPr/>
          <p:nvPr/>
        </p:nvGrpSpPr>
        <p:grpSpPr>
          <a:xfrm>
            <a:off x="2765408" y="4307873"/>
            <a:ext cx="3357586" cy="2221244"/>
            <a:chOff x="2571736" y="1714488"/>
            <a:chExt cx="3357586" cy="2221244"/>
          </a:xfrm>
        </p:grpSpPr>
        <p:sp>
          <p:nvSpPr>
            <p:cNvPr id="14" name="椭圆 13"/>
            <p:cNvSpPr/>
            <p:nvPr/>
          </p:nvSpPr>
          <p:spPr bwMode="auto">
            <a:xfrm>
              <a:off x="3929058" y="2000240"/>
              <a:ext cx="571504" cy="428628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endParaRPr kumimoji="0"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 bwMode="auto">
            <a:xfrm>
              <a:off x="2643174" y="2857496"/>
              <a:ext cx="1000132" cy="714380"/>
            </a:xfrm>
            <a:prstGeom prst="triangle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endParaRPr kumimoji="0"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等腰三角形 15"/>
            <p:cNvSpPr/>
            <p:nvPr/>
          </p:nvSpPr>
          <p:spPr bwMode="auto">
            <a:xfrm>
              <a:off x="4714876" y="2857496"/>
              <a:ext cx="1000132" cy="714380"/>
            </a:xfrm>
            <a:prstGeom prst="triangle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endParaRPr kumimoji="0"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7" name="直接箭头连接符 16"/>
            <p:cNvCxnSpPr>
              <a:stCxn id="14" idx="3"/>
            </p:cNvCxnSpPr>
            <p:nvPr/>
          </p:nvCxnSpPr>
          <p:spPr bwMode="auto">
            <a:xfrm rot="5400000">
              <a:off x="3332298" y="2319916"/>
              <a:ext cx="634275" cy="72663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99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8" name="直接箭头连接符 17"/>
            <p:cNvCxnSpPr>
              <a:stCxn id="14" idx="5"/>
            </p:cNvCxnSpPr>
            <p:nvPr/>
          </p:nvCxnSpPr>
          <p:spPr bwMode="auto">
            <a:xfrm rot="16200000" flipH="1">
              <a:off x="4391610" y="2391353"/>
              <a:ext cx="705713" cy="65519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99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" name="直接箭头连接符 18"/>
            <p:cNvCxnSpPr>
              <a:endCxn id="14" idx="1"/>
            </p:cNvCxnSpPr>
            <p:nvPr/>
          </p:nvCxnSpPr>
          <p:spPr bwMode="auto">
            <a:xfrm>
              <a:off x="3786182" y="1928802"/>
              <a:ext cx="226571" cy="13420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99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0" name="TextBox 22"/>
            <p:cNvSpPr txBox="1"/>
            <p:nvPr/>
          </p:nvSpPr>
          <p:spPr>
            <a:xfrm>
              <a:off x="3571868" y="1714488"/>
              <a:ext cx="214314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TextBox 23"/>
            <p:cNvSpPr txBox="1"/>
            <p:nvPr/>
          </p:nvSpPr>
          <p:spPr>
            <a:xfrm>
              <a:off x="2571736" y="3714752"/>
              <a:ext cx="121444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-&gt;</a:t>
              </a:r>
              <a:r>
                <a:rPr lang="en-US" altLang="zh-CN" sz="18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lchild</a:t>
              </a:r>
              <a:endParaRPr lang="zh-CN" altLang="en-US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TextBox 24"/>
            <p:cNvSpPr txBox="1"/>
            <p:nvPr/>
          </p:nvSpPr>
          <p:spPr>
            <a:xfrm>
              <a:off x="4714876" y="3714752"/>
              <a:ext cx="121444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-&gt;</a:t>
              </a:r>
              <a:r>
                <a:rPr lang="en-US" altLang="zh-CN" sz="18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rchild</a:t>
              </a:r>
              <a:endParaRPr lang="zh-CN" altLang="en-US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3" name="椭圆 22"/>
          <p:cNvSpPr/>
          <p:nvPr/>
        </p:nvSpPr>
        <p:spPr bwMode="auto">
          <a:xfrm>
            <a:off x="2551094" y="5248611"/>
            <a:ext cx="1643074" cy="1500198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endParaRPr kumimoji="0"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4681977" y="5211317"/>
            <a:ext cx="1643074" cy="1500198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endParaRPr kumimoji="0"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Box 32"/>
          <p:cNvSpPr txBox="1"/>
          <p:nvPr/>
        </p:nvSpPr>
        <p:spPr>
          <a:xfrm>
            <a:off x="479376" y="858198"/>
            <a:ext cx="407196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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空二叉树中找不到值为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的结点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" name="右箭头 33"/>
          <p:cNvSpPr/>
          <p:nvPr/>
        </p:nvSpPr>
        <p:spPr bwMode="auto">
          <a:xfrm>
            <a:off x="4602684" y="836712"/>
            <a:ext cx="500066" cy="288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endParaRPr kumimoji="0" lang="zh-CN" altLang="en-US" sz="1800">
              <a:solidFill>
                <a:srgbClr val="0033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7" name="TextBox 34"/>
          <p:cNvSpPr txBox="1"/>
          <p:nvPr/>
        </p:nvSpPr>
        <p:spPr>
          <a:xfrm>
            <a:off x="5073986" y="882820"/>
            <a:ext cx="3786214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Level(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)=0  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=NULL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8" name="TextBox 35"/>
          <p:cNvSpPr txBox="1"/>
          <p:nvPr/>
        </p:nvSpPr>
        <p:spPr>
          <a:xfrm>
            <a:off x="479376" y="1292718"/>
            <a:ext cx="407196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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指向值为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的结点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9" name="右箭头 36"/>
          <p:cNvSpPr/>
          <p:nvPr/>
        </p:nvSpPr>
        <p:spPr bwMode="auto">
          <a:xfrm>
            <a:off x="4602684" y="1350108"/>
            <a:ext cx="500066" cy="288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endParaRPr kumimoji="0" lang="zh-CN" altLang="en-US" sz="1800">
              <a:solidFill>
                <a:srgbClr val="0033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30" name="组合 47"/>
          <p:cNvGrpSpPr/>
          <p:nvPr/>
        </p:nvGrpSpPr>
        <p:grpSpPr>
          <a:xfrm>
            <a:off x="4551343" y="1292718"/>
            <a:ext cx="4869073" cy="1069720"/>
            <a:chOff x="4357686" y="814312"/>
            <a:chExt cx="4869073" cy="1069720"/>
          </a:xfrm>
        </p:grpSpPr>
        <p:sp>
          <p:nvSpPr>
            <p:cNvPr id="31" name="TextBox 37"/>
            <p:cNvSpPr txBox="1"/>
            <p:nvPr/>
          </p:nvSpPr>
          <p:spPr>
            <a:xfrm>
              <a:off x="4869041" y="814312"/>
              <a:ext cx="4357718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u="heavy">
                  <a:solidFill>
                    <a:srgbClr val="0000FF"/>
                  </a:solidFill>
                  <a:uFill>
                    <a:solidFill>
                      <a:srgbClr val="FF00FF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Level(</a:t>
              </a:r>
              <a:r>
                <a:rPr lang="en-US" altLang="zh-CN" sz="1800" i="1" u="heavy">
                  <a:solidFill>
                    <a:srgbClr val="0000FF"/>
                  </a:solidFill>
                  <a:uFill>
                    <a:solidFill>
                      <a:srgbClr val="FF00FF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zh-CN" altLang="en-US" sz="1800" i="1" u="heavy">
                  <a:solidFill>
                    <a:srgbClr val="0000FF"/>
                  </a:solidFill>
                  <a:uFill>
                    <a:solidFill>
                      <a:srgbClr val="FF00FF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z="1800" i="1" u="heavy">
                  <a:solidFill>
                    <a:srgbClr val="0000FF"/>
                  </a:solidFill>
                  <a:uFill>
                    <a:solidFill>
                      <a:srgbClr val="FF00FF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x</a:t>
              </a:r>
              <a:r>
                <a:rPr lang="zh-CN" altLang="en-US" sz="1800" i="1" u="heavy">
                  <a:solidFill>
                    <a:srgbClr val="0000FF"/>
                  </a:solidFill>
                  <a:uFill>
                    <a:solidFill>
                      <a:srgbClr val="FF00FF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z="1800" i="1" u="heavy">
                  <a:solidFill>
                    <a:srgbClr val="0000FF"/>
                  </a:solidFill>
                  <a:uFill>
                    <a:solidFill>
                      <a:srgbClr val="FF00FF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r>
                <a:rPr lang="en-US" altLang="zh-CN" sz="1800" u="heavy" dirty="0">
                  <a:solidFill>
                    <a:srgbClr val="0000FF"/>
                  </a:solidFill>
                  <a:uFill>
                    <a:solidFill>
                      <a:srgbClr val="FF00FF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)=</a:t>
              </a:r>
              <a:r>
                <a:rPr lang="en-US" altLang="zh-CN" sz="1800" i="1" u="heavy" dirty="0">
                  <a:solidFill>
                    <a:srgbClr val="0000FF"/>
                  </a:solidFill>
                  <a:uFill>
                    <a:solidFill>
                      <a:srgbClr val="FF00FF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r>
                <a:rPr lang="en-US" altLang="zh-CN" sz="1800" i="1" dirty="0">
                  <a:solidFill>
                    <a:srgbClr val="0000FF"/>
                  </a:solidFill>
                  <a:uFill>
                    <a:solidFill>
                      <a:srgbClr val="FF00FF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</a:t>
              </a:r>
              <a:r>
                <a:rPr lang="zh-CN" altLang="en-US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若</a:t>
              </a:r>
              <a:r>
                <a:rPr lang="en-US" altLang="zh-CN" sz="1800" i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-&gt;</a:t>
              </a:r>
              <a:r>
                <a:rPr lang="en-US" altLang="zh-CN" sz="1800" i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data</a:t>
              </a:r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</a:t>
              </a:r>
              <a:r>
                <a:rPr lang="en-US" altLang="zh-CN" sz="1800" i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x</a:t>
              </a:r>
              <a:endPara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32" name="组合 41"/>
            <p:cNvGrpSpPr/>
            <p:nvPr/>
          </p:nvGrpSpPr>
          <p:grpSpPr>
            <a:xfrm>
              <a:off x="4357686" y="1237794"/>
              <a:ext cx="4286280" cy="646238"/>
              <a:chOff x="4357686" y="1452108"/>
              <a:chExt cx="4286280" cy="646238"/>
            </a:xfrm>
          </p:grpSpPr>
          <p:cxnSp>
            <p:nvCxnSpPr>
              <p:cNvPr id="33" name="直接箭头连接符 32"/>
              <p:cNvCxnSpPr/>
              <p:nvPr/>
            </p:nvCxnSpPr>
            <p:spPr bwMode="auto">
              <a:xfrm rot="5400000" flipH="1" flipV="1">
                <a:off x="6162333" y="1594190"/>
                <a:ext cx="285752" cy="1588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9900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4" name="TextBox 40"/>
              <p:cNvSpPr txBox="1"/>
              <p:nvPr/>
            </p:nvSpPr>
            <p:spPr>
              <a:xfrm>
                <a:off x="4357686" y="1785926"/>
                <a:ext cx="4286280" cy="312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因为假设“</a:t>
                </a:r>
                <a:r>
                  <a:rPr lang="en-US" altLang="zh-CN" sz="1800" i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h</a:t>
                </a:r>
                <a:r>
                  <a:rPr lang="zh-CN" altLang="en-US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表示</a:t>
                </a:r>
                <a:r>
                  <a:rPr lang="en-US" altLang="zh-CN" sz="1800" i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b</a:t>
                </a:r>
                <a:r>
                  <a:rPr lang="zh-CN" altLang="en-US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所指结点的层次”</a:t>
                </a: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35" name="TextBox 42"/>
          <p:cNvSpPr txBox="1"/>
          <p:nvPr/>
        </p:nvSpPr>
        <p:spPr>
          <a:xfrm>
            <a:off x="479376" y="3578734"/>
            <a:ext cx="53578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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 否则</a:t>
            </a:r>
            <a:r>
              <a:rPr lang="zh-CN" altLang="en-US" sz="20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返回在右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</a:t>
            </a:r>
            <a:r>
              <a:rPr lang="zh-CN" altLang="en-US" sz="20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树中的查找结果。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43"/>
          <p:cNvSpPr txBox="1"/>
          <p:nvPr/>
        </p:nvSpPr>
        <p:spPr>
          <a:xfrm>
            <a:off x="1765260" y="3050150"/>
            <a:ext cx="7072362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Level(</a:t>
            </a:r>
            <a:r>
              <a: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   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</a:t>
            </a:r>
            <a:r>
              <a:rPr lang="en-US" altLang="zh-CN" sz="1800" i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=Level 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</a:t>
            </a:r>
            <a:r>
              <a:rPr lang="en-US" altLang="zh-CN" sz="1800" i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+1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)≠0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7" name="TextBox 44"/>
          <p:cNvSpPr txBox="1"/>
          <p:nvPr/>
        </p:nvSpPr>
        <p:spPr>
          <a:xfrm>
            <a:off x="1550914" y="3978844"/>
            <a:ext cx="721527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Level(</a:t>
            </a:r>
            <a:r>
              <a: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)=Level(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</a:t>
            </a:r>
            <a:r>
              <a: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+1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 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其他情况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8" name="右箭头 45"/>
          <p:cNvSpPr/>
          <p:nvPr/>
        </p:nvSpPr>
        <p:spPr bwMode="auto">
          <a:xfrm>
            <a:off x="1193756" y="3096748"/>
            <a:ext cx="500066" cy="288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endParaRPr kumimoji="0" lang="zh-CN" altLang="en-US" sz="1800">
              <a:solidFill>
                <a:srgbClr val="0033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9" name="右箭头 46"/>
          <p:cNvSpPr/>
          <p:nvPr/>
        </p:nvSpPr>
        <p:spPr bwMode="auto">
          <a:xfrm>
            <a:off x="1193756" y="4020138"/>
            <a:ext cx="500066" cy="288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endParaRPr kumimoji="0" lang="zh-CN" altLang="en-US" sz="1800">
              <a:solidFill>
                <a:srgbClr val="0033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792088"/>
            <a:ext cx="3212976" cy="3212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 animBg="1"/>
      <p:bldP spid="23" grpId="1" animBg="1"/>
      <p:bldP spid="24" grpId="0" animBg="1"/>
      <p:bldP spid="25" grpId="0"/>
      <p:bldP spid="26" grpId="0" animBg="1"/>
      <p:bldP spid="27" grpId="0"/>
      <p:bldP spid="28" grpId="0"/>
      <p:bldP spid="29" grpId="0" animBg="1"/>
      <p:bldP spid="35" grpId="0"/>
      <p:bldP spid="36" grpId="0"/>
      <p:bldP spid="37" grpId="0"/>
      <p:bldP spid="38" grpId="0" animBg="1"/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"/>
          <p:cNvSpPr txBox="1">
            <a:spLocks noChangeArrowheads="1"/>
          </p:cNvSpPr>
          <p:nvPr/>
        </p:nvSpPr>
        <p:spPr bwMode="auto">
          <a:xfrm>
            <a:off x="1847528" y="955663"/>
            <a:ext cx="3714776" cy="384810"/>
          </a:xfrm>
          <a:prstGeom prst="rect">
            <a:avLst/>
          </a:prstGeom>
          <a:noFill/>
          <a:ln w="3175" algn="ctr">
            <a:noFill/>
            <a:miter lim="800000"/>
          </a:ln>
        </p:spPr>
        <p:txBody>
          <a:bodyPr wrap="square" lIns="91435" tIns="45718" rIns="91435" bIns="45718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递归模型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952596" y="1538455"/>
            <a:ext cx="8358246" cy="151574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08000" rIns="180000" bIns="108000"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zh-CN" sz="18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=0		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		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当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b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=NULL</a:t>
            </a:r>
            <a:endParaRPr lang="en-US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  <a:sym typeface="Symbol" panose="05050102010706020507" pitchFamily="18" charset="2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zh-CN" sz="18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f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(</a:t>
            </a:r>
            <a:r>
              <a:rPr lang="en-US" altLang="zh-CN" sz="18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b</a:t>
            </a:r>
            <a:r>
              <a:rPr lang="zh-CN" alt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，</a:t>
            </a:r>
            <a:r>
              <a:rPr lang="en-US" altLang="zh-CN" sz="18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x</a:t>
            </a:r>
            <a:r>
              <a:rPr lang="zh-CN" alt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，</a:t>
            </a:r>
            <a:r>
              <a:rPr lang="en-US" altLang="zh-CN" sz="18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h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)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data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endParaRPr lang="en-US" altLang="zh-CN" sz="1800" i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zh-CN" sz="18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</a:t>
            </a:r>
            <a:r>
              <a:rPr lang="en-US" altLang="zh-CN" sz="1800" i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1800" i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+1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)≠0</a:t>
            </a:r>
            <a:endParaRPr lang="en-US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altLang="zh-CN" sz="18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18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18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</a:t>
            </a:r>
            <a:r>
              <a:rPr lang="en-US" altLang="zh-CN" sz="18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zh-CN" alt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18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+1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其他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情况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5" name="组合 17"/>
          <p:cNvGrpSpPr/>
          <p:nvPr/>
        </p:nvGrpSpPr>
        <p:grpSpPr>
          <a:xfrm>
            <a:off x="4095736" y="3455994"/>
            <a:ext cx="3357586" cy="2221244"/>
            <a:chOff x="2571736" y="1714488"/>
            <a:chExt cx="3357586" cy="2221244"/>
          </a:xfrm>
        </p:grpSpPr>
        <p:sp>
          <p:nvSpPr>
            <p:cNvPr id="6" name="椭圆 5"/>
            <p:cNvSpPr/>
            <p:nvPr/>
          </p:nvSpPr>
          <p:spPr bwMode="auto">
            <a:xfrm>
              <a:off x="3929058" y="2000240"/>
              <a:ext cx="571504" cy="428628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endParaRPr kumimoji="0"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等腰三角形 6"/>
            <p:cNvSpPr/>
            <p:nvPr/>
          </p:nvSpPr>
          <p:spPr bwMode="auto">
            <a:xfrm>
              <a:off x="2643174" y="2857496"/>
              <a:ext cx="1000132" cy="714380"/>
            </a:xfrm>
            <a:prstGeom prst="triangle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endParaRPr kumimoji="0"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等腰三角形 7"/>
            <p:cNvSpPr/>
            <p:nvPr/>
          </p:nvSpPr>
          <p:spPr bwMode="auto">
            <a:xfrm>
              <a:off x="4714876" y="2857496"/>
              <a:ext cx="1000132" cy="714380"/>
            </a:xfrm>
            <a:prstGeom prst="triangle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endParaRPr kumimoji="0"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" name="直接箭头连接符 8"/>
            <p:cNvCxnSpPr>
              <a:stCxn id="6" idx="3"/>
            </p:cNvCxnSpPr>
            <p:nvPr/>
          </p:nvCxnSpPr>
          <p:spPr bwMode="auto">
            <a:xfrm rot="5400000">
              <a:off x="3332298" y="2319916"/>
              <a:ext cx="634275" cy="72663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>
              <a:stCxn id="6" idx="5"/>
            </p:cNvCxnSpPr>
            <p:nvPr/>
          </p:nvCxnSpPr>
          <p:spPr bwMode="auto">
            <a:xfrm rot="16200000" flipH="1">
              <a:off x="4391610" y="2391353"/>
              <a:ext cx="705713" cy="655199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endCxn id="6" idx="1"/>
            </p:cNvCxnSpPr>
            <p:nvPr/>
          </p:nvCxnSpPr>
          <p:spPr bwMode="auto">
            <a:xfrm>
              <a:off x="3786182" y="1928802"/>
              <a:ext cx="226571" cy="13420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99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3571868" y="1714488"/>
              <a:ext cx="214314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71736" y="3714752"/>
              <a:ext cx="121444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-&gt;</a:t>
              </a:r>
              <a:r>
                <a:rPr lang="en-US" altLang="zh-CN" sz="18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lchild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14876" y="3714752"/>
              <a:ext cx="1214446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-&gt;</a:t>
              </a:r>
              <a:r>
                <a:rPr lang="en-US" altLang="zh-CN" sz="18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rchild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2852936"/>
            <a:ext cx="3861048" cy="3861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271464" y="1477914"/>
            <a:ext cx="8197879" cy="40341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/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Level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*b</a:t>
            </a:r>
            <a:r>
              <a:rPr lang="zh-CN" alt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ElemType x</a:t>
            </a:r>
            <a:r>
              <a:rPr lang="zh-CN" alt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h) 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找到</a:t>
            </a:r>
            <a:r>
              <a:rPr lang="en-US" altLang="zh-CN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结点后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</a:t>
            </a:r>
            <a:r>
              <a:rPr lang="zh-CN" alt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其层次，否则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if 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(b==NULL) return 0;  	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空树时返回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else 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if (b-&gt;data==x) return h; 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找到结点时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zh-CN" alt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else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</a:t>
            </a:r>
            <a:r>
              <a:rPr lang="en-US" altLang="zh-CN" sz="18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Level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(b-&gt;lchild</a:t>
            </a:r>
            <a:r>
              <a:rPr lang="zh-CN" alt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h+1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 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在左子树中查找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zh-CN" alt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if 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==0) 	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左子树中未找到时在右子树中查找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zh-CN" alt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return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Level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&gt;rchild</a:t>
            </a:r>
            <a:r>
              <a:rPr lang="zh-CN" alt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h+1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else 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return </a:t>
            </a: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738414" y="5837203"/>
            <a:ext cx="6165898" cy="4851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注意：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基于</a:t>
            </a:r>
            <a:r>
              <a:rPr lang="zh-CN" altLang="en-US" sz="32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先序遍历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算法思想。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67408" y="836543"/>
            <a:ext cx="4103687" cy="534035"/>
          </a:xfrm>
          <a:prstGeom prst="rect">
            <a:avLst/>
          </a:prstGeom>
          <a:noFill/>
          <a:ln w="38100" algn="ctr">
            <a:noFill/>
            <a:prstDash val="sysDot"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对应的递归算法如下：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16" y="1916832"/>
            <a:ext cx="5555364" cy="4951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4" grpId="1" bldLvl="0" animBg="1"/>
      <p:bldP spid="5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24034" y="1102154"/>
            <a:ext cx="8001056" cy="98869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【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7.14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假设二叉树采用二叉链存储结构，设计一个算法求二叉树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中第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层的结点个数。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4166" y="4085702"/>
            <a:ext cx="6786610" cy="2489200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lnSpc>
                <a:spcPts val="3500"/>
              </a:lnSpc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设计算法为</a:t>
            </a:r>
            <a:r>
              <a:rPr lang="en-US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Lnodenum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&amp;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表示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所指的结点层次（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增加的临时形参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），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是引用型参数，用于保存第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层的结点个数。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500"/>
              </a:lnSpc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初始调用时，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为根结点指针，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赋值为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，即调用方式是：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；</a:t>
            </a:r>
            <a:r>
              <a:rPr lang="en-US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Lnodenum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166911" y="4871521"/>
            <a:ext cx="722313" cy="582613"/>
            <a:chOff x="1774825" y="5489593"/>
            <a:chExt cx="722313" cy="582613"/>
          </a:xfrm>
        </p:grpSpPr>
        <p:sp>
          <p:nvSpPr>
            <p:cNvPr id="6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ru-RU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8" name="Picture 49" descr="阴影5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9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gradFill rotWithShape="1">
                <a:gsLst>
                  <a:gs pos="0">
                    <a:srgbClr val="8F0000"/>
                  </a:gs>
                  <a:gs pos="50000">
                    <a:srgbClr val="CF0001"/>
                  </a:gs>
                  <a:gs pos="100000">
                    <a:srgbClr val="F60004"/>
                  </a:gs>
                </a:gsLst>
                <a:lin ang="2700000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/>
                <a:r>
                  <a:rPr lang="zh-CN" altLang="en-US" sz="2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endParaRPr lang="zh-CN" altLang="en-US"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800718"/>
            <a:ext cx="3284984" cy="32849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3432" y="1412777"/>
            <a:ext cx="8286808" cy="471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252000" bIns="108000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Lnodenum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b，int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h，int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k，int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&amp;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n)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if (b==NULL)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空树直接返回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return;</a:t>
            </a:r>
            <a:endParaRPr 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else	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处理非空树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if (h==k) n++;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当前访问的结点在第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层时，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增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else if (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h&lt;k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若当前结点层次小于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，递归处理左、右子树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</a:t>
            </a:r>
            <a:r>
              <a:rPr lang="en-US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Lnodenum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(b-&gt;lchild，h+1，k，n);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Lnodenum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(b-&gt;rchild，h+1，k，n);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9416" y="934075"/>
            <a:ext cx="572929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采用基于先序遍历的思路得到如下算法：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16" y="1916832"/>
            <a:ext cx="5555364" cy="4951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/>
          <p:cNvSpPr txBox="1"/>
          <p:nvPr/>
        </p:nvSpPr>
        <p:spPr>
          <a:xfrm>
            <a:off x="1809720" y="771324"/>
            <a:ext cx="8358246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上述算法中，引用形参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用于记录二叉树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中第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层的结点个数，也可以用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全局变量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来代替，功能等价的算法如下：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1988315" y="1588118"/>
            <a:ext cx="8215370" cy="3562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bIns="108000" rtlCol="0">
            <a:spAutoFit/>
          </a:bodyPr>
          <a:lstStyle/>
          <a:p>
            <a:pPr algn="l"/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n=0;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全局变量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Lnodenum1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b，int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h，int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k)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if (b==NULL)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空树直接返回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return;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else	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处理非空树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if (h==k) n++;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当前访问的结点在第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层时，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增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else if (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h&lt;k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若当前结点层次小于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，递归处理左、右子树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</a:t>
            </a: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Lnodenum1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(b-&gt;lchild，h+1，k);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Lnodenum1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(b-&gt;rchild，h+1，k);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9" name="组合 6"/>
          <p:cNvGrpSpPr/>
          <p:nvPr/>
        </p:nvGrpSpPr>
        <p:grpSpPr>
          <a:xfrm>
            <a:off x="1828686" y="5445224"/>
            <a:ext cx="8501122" cy="1074739"/>
            <a:chOff x="285720" y="5143512"/>
            <a:chExt cx="8501122" cy="1074739"/>
          </a:xfrm>
        </p:grpSpPr>
        <p:sp>
          <p:nvSpPr>
            <p:cNvPr id="10" name="TextBox 4"/>
            <p:cNvSpPr txBox="1"/>
            <p:nvPr/>
          </p:nvSpPr>
          <p:spPr>
            <a:xfrm>
              <a:off x="642910" y="5357826"/>
              <a:ext cx="8143932" cy="860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函数中的引用型形参可以通过全局变量来实现。一般地，只有在函数的形参个数比较多并且数据类型复杂时，为了简化算法才采用这种方法。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左弧形箭头 5"/>
            <p:cNvSpPr/>
            <p:nvPr/>
          </p:nvSpPr>
          <p:spPr>
            <a:xfrm>
              <a:off x="285720" y="5143512"/>
              <a:ext cx="285752" cy="714380"/>
            </a:xfrm>
            <a:prstGeom prst="curved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38282" y="1022338"/>
            <a:ext cx="8715404" cy="173291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【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7-15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】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假设二叉树采用二叉链存储结构，设计一个算法判断两棵二叉树是否相似，所谓二叉树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是相似的指的是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都是空的二叉树；或者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的根结点是相似的，以及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的左子树和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的左子树是相似的且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的右子树与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的右子树是相似的。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738414" y="3236916"/>
            <a:ext cx="6977082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判断两棵二叉树是否相似的递归模型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如下：	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208213" y="3951297"/>
            <a:ext cx="8352281" cy="17075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tailEnd type="non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tIns="144000" bIns="14400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2)=true          		  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1=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2=NULL</a:t>
            </a:r>
            <a:endParaRPr lang="en-US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2)=false  	      		  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之一为空，另一不为空</a:t>
            </a:r>
            <a:endParaRPr lang="en-US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2)=</a:t>
            </a: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1-&gt;</a:t>
            </a:r>
            <a:r>
              <a:rPr lang="en-US" altLang="zh-CN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2-&gt;</a:t>
            </a:r>
            <a:r>
              <a:rPr lang="en-US" altLang="zh-CN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&amp;  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其他情况</a:t>
            </a:r>
            <a:endParaRPr lang="en-US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</a:pP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</a:t>
            </a: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1-&gt;</a:t>
            </a:r>
            <a:r>
              <a:rPr lang="en-US" altLang="zh-CN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t2-&gt;</a:t>
            </a:r>
            <a:r>
              <a:rPr lang="en-US" altLang="zh-CN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    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 bwMode="auto">
          <a:xfrm>
            <a:off x="1809751" y="4622822"/>
            <a:ext cx="6189663" cy="1550988"/>
            <a:chOff x="180" y="2430"/>
            <a:chExt cx="3899" cy="977"/>
          </a:xfrm>
        </p:grpSpPr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180" y="2430"/>
              <a:ext cx="272" cy="0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180" y="2435"/>
              <a:ext cx="0" cy="862"/>
            </a:xfrm>
            <a:prstGeom prst="line">
              <a:avLst/>
            </a:prstGeom>
            <a:ln>
              <a:tailEnd type="non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180" y="3302"/>
              <a:ext cx="227" cy="0"/>
            </a:xfrm>
            <a:prstGeom prst="line">
              <a:avLst/>
            </a:prstGeom>
            <a:ln>
              <a:tailEnd type="non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450" y="3195"/>
              <a:ext cx="3629" cy="212"/>
            </a:xfrm>
            <a:prstGeom prst="rect">
              <a:avLst/>
            </a:prstGeom>
            <a:noFill/>
            <a:ln w="38100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需要根据题意自已归纳起出，否则不完整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166911" y="3154370"/>
            <a:ext cx="722313" cy="582613"/>
            <a:chOff x="1774825" y="5489593"/>
            <a:chExt cx="722313" cy="582613"/>
          </a:xfrm>
        </p:grpSpPr>
        <p:sp>
          <p:nvSpPr>
            <p:cNvPr id="13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ru-RU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15" name="Picture 49" descr="阴影5"/>
              <p:cNvPicPr preferRelativeResize="0">
                <a:picLocks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6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gradFill rotWithShape="1">
                <a:gsLst>
                  <a:gs pos="0">
                    <a:srgbClr val="8F0000"/>
                  </a:gs>
                  <a:gs pos="50000">
                    <a:srgbClr val="CF0001"/>
                  </a:gs>
                  <a:gs pos="100000">
                    <a:srgbClr val="F60004"/>
                  </a:gs>
                </a:gsLst>
                <a:lin ang="2700000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/>
                <a:r>
                  <a:rPr lang="zh-CN" altLang="en-US" sz="2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endParaRPr lang="zh-CN" altLang="en-US"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839416" y="1245287"/>
            <a:ext cx="8640960" cy="56603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52000" tIns="144000" bIns="144000" rtlCol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bool </a:t>
            </a: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Like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*b1，BTNode *b2)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//b1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</a:t>
            </a:r>
            <a:r>
              <a:rPr 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b2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两棵二叉树相似时返回</a:t>
            </a:r>
            <a:r>
              <a:rPr 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true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，否则返回</a:t>
            </a:r>
            <a:r>
              <a:rPr 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false</a:t>
            </a:r>
            <a:endParaRPr lang="zh-CN" altLang="en-US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bool like1，like2;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if (b1==NULL &amp;&amp; b2==NULL)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return true;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else if (b1==NULL || b2==NULL)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return false;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else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	like1=</a:t>
            </a: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Like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(b1-&gt;lchild，b2-&gt;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like2=</a:t>
            </a: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Like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(b1-&gt;rchild，b2-&gt;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return (like1 &amp;&amp; like2); </a:t>
            </a:r>
            <a:r>
              <a:rPr 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返回</a:t>
            </a:r>
            <a:r>
              <a:rPr 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like1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</a:t>
            </a:r>
            <a:r>
              <a:rPr 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like2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的与运算结果</a:t>
            </a:r>
            <a:endParaRPr lang="zh-CN" altLang="en-US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767408" y="836712"/>
            <a:ext cx="285591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对应的算法如下：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16" y="1916832"/>
            <a:ext cx="5555364" cy="4951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09720" y="782731"/>
            <a:ext cx="8501122" cy="101473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【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7.16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】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假设二叉树采用二叉链存储结构，设计一个算法输出值为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的结点的所有祖先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唯一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24100" y="2101595"/>
            <a:ext cx="7500990" cy="224536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设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表示结点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是否为</a:t>
            </a:r>
            <a:r>
              <a:rPr lang="en-US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（值为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的结点）的祖先结点，若结点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结点的祖先结点，返回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true;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否则返回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flase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true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时，输出结点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的值。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求值为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的结点的所有祖先的递归模型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如下：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4034" y="4459050"/>
            <a:ext cx="8501122" cy="2298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44000" bIns="180000" rtlCol="0">
            <a:spAutoFit/>
          </a:bodyPr>
          <a:lstStyle/>
          <a:p>
            <a:pPr algn="l">
              <a:lnSpc>
                <a:spcPts val="2600"/>
              </a:lnSpc>
              <a:spcBef>
                <a:spcPts val="600"/>
              </a:spcBef>
            </a:pP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= false		  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en-US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=NULL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600"/>
              </a:spcBef>
            </a:pP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= true</a:t>
            </a: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，并输出</a:t>
            </a: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-&gt;data	  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若结点</a:t>
            </a:r>
            <a:r>
              <a:rPr lang="en-US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的左孩子或右孩子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data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域为</a:t>
            </a:r>
            <a:r>
              <a:rPr lang="en-US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600"/>
              </a:spcBef>
            </a:pP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= true</a:t>
            </a: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，并输出</a:t>
            </a: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-&gt;data	  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en-US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</a:t>
            </a:r>
            <a:r>
              <a:rPr lang="en-US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true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或</a:t>
            </a:r>
            <a:endParaRPr lang="en-US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600"/>
              </a:spcBef>
            </a:pP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			</a:t>
            </a:r>
            <a:r>
              <a:rPr lang="en-US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</a:t>
            </a:r>
            <a:r>
              <a:rPr lang="en-US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true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600"/>
              </a:spcBef>
            </a:pP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18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= false		  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其他情况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952597" y="2233363"/>
            <a:ext cx="722313" cy="582613"/>
            <a:chOff x="1774825" y="5489593"/>
            <a:chExt cx="722313" cy="582613"/>
          </a:xfrm>
        </p:grpSpPr>
        <p:sp>
          <p:nvSpPr>
            <p:cNvPr id="7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ru-RU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9" name="Picture 49" descr="阴影5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0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gradFill rotWithShape="1">
                <a:gsLst>
                  <a:gs pos="0">
                    <a:srgbClr val="8F0000"/>
                  </a:gs>
                  <a:gs pos="50000">
                    <a:srgbClr val="CF0001"/>
                  </a:gs>
                  <a:gs pos="100000">
                    <a:srgbClr val="F60004"/>
                  </a:gs>
                </a:gsLst>
                <a:lin ang="2700000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/>
                <a:r>
                  <a:rPr lang="zh-CN" altLang="en-US" sz="2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endParaRPr lang="zh-CN" altLang="en-US"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/>
          <p:cNvSpPr txBox="1"/>
          <p:nvPr/>
        </p:nvSpPr>
        <p:spPr>
          <a:xfrm>
            <a:off x="839416" y="1340768"/>
            <a:ext cx="8072494" cy="5513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bool </a:t>
            </a: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ancestor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b，ElemType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x)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if (b==NULL)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return false;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else if (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b-&gt;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!=NULL &amp;&amp; b-&gt;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-&gt;data==x </a:t>
            </a:r>
            <a:endParaRPr lang="zh-CN" altLang="en-US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|| b-&gt;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!=NULL &amp;&amp; b-&gt;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-&gt;data==x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	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("%c "，b-&gt;data);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return true;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else if (</a:t>
            </a: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ancestor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(b-&gt;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lchild，x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|| </a:t>
            </a: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ancestor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(b-&gt;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rchild，x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))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	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("%c "，b-&gt;data);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return true;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else return false;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767408" y="858198"/>
            <a:ext cx="2786082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对应的算法如下：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16" y="1916832"/>
            <a:ext cx="5555364" cy="4951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/>
          <p:cNvSpPr txBox="1"/>
          <p:nvPr/>
        </p:nvSpPr>
        <p:spPr>
          <a:xfrm>
            <a:off x="1607860" y="1445439"/>
            <a:ext cx="3456632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二叉树的组成：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val 5"/>
          <p:cNvSpPr>
            <a:spLocks noChangeArrowheads="1"/>
          </p:cNvSpPr>
          <p:nvPr/>
        </p:nvSpPr>
        <p:spPr bwMode="auto">
          <a:xfrm>
            <a:off x="6791076" y="1242463"/>
            <a:ext cx="863600" cy="504825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endParaRPr lang="en-US" altLang="zh-CN" sz="2000" i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5663952" y="2179087"/>
            <a:ext cx="1150937" cy="792162"/>
          </a:xfrm>
          <a:prstGeom prst="triangle">
            <a:avLst>
              <a:gd name="adj" fmla="val 50000"/>
            </a:avLst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ts val="1200"/>
              </a:lnSpc>
            </a:pPr>
            <a:r>
              <a:rPr lang="en-US" altLang="zh-CN" sz="20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</a:t>
            </a:r>
            <a:endParaRPr lang="en-US" altLang="zh-CN" sz="2000" i="1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AutoShape 8"/>
          <p:cNvSpPr>
            <a:spLocks noChangeArrowheads="1"/>
          </p:cNvSpPr>
          <p:nvPr/>
        </p:nvSpPr>
        <p:spPr bwMode="auto">
          <a:xfrm>
            <a:off x="7526088" y="2179087"/>
            <a:ext cx="1150938" cy="792162"/>
          </a:xfrm>
          <a:prstGeom prst="triangle">
            <a:avLst>
              <a:gd name="adj" fmla="val 50000"/>
            </a:avLst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ts val="1200"/>
              </a:lnSpc>
            </a:pPr>
            <a:r>
              <a:rPr lang="en-US" altLang="zh-CN" sz="20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endParaRPr lang="en-US" altLang="zh-CN" sz="2000" i="1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" name="Line 9"/>
          <p:cNvSpPr>
            <a:spLocks noChangeShapeType="1"/>
          </p:cNvSpPr>
          <p:nvPr/>
        </p:nvSpPr>
        <p:spPr bwMode="auto">
          <a:xfrm flipH="1">
            <a:off x="6311651" y="1674263"/>
            <a:ext cx="647700" cy="649287"/>
          </a:xfrm>
          <a:prstGeom prst="line">
            <a:avLst/>
          </a:prstGeom>
          <a:ln>
            <a:tailEnd type="stealth" w="med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sz="2000" dirty="0"/>
          </a:p>
        </p:txBody>
      </p:sp>
      <p:sp>
        <p:nvSpPr>
          <p:cNvPr id="27" name="Freeform 10"/>
          <p:cNvSpPr/>
          <p:nvPr/>
        </p:nvSpPr>
        <p:spPr bwMode="auto">
          <a:xfrm>
            <a:off x="7534015" y="1676067"/>
            <a:ext cx="542925" cy="577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2" y="364"/>
              </a:cxn>
            </a:cxnLst>
            <a:rect l="0" t="0" r="r" b="b"/>
            <a:pathLst>
              <a:path w="342" h="364">
                <a:moveTo>
                  <a:pt x="0" y="0"/>
                </a:moveTo>
                <a:lnTo>
                  <a:pt x="342" y="364"/>
                </a:lnTo>
              </a:path>
            </a:pathLst>
          </a:custGeom>
          <a:ln>
            <a:headEnd type="none" w="med" len="med"/>
            <a:tailEnd type="stealth" w="med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sz="2000"/>
          </a:p>
        </p:txBody>
      </p:sp>
      <p:grpSp>
        <p:nvGrpSpPr>
          <p:cNvPr id="28" name="Group 25"/>
          <p:cNvGrpSpPr/>
          <p:nvPr/>
        </p:nvGrpSpPr>
        <p:grpSpPr bwMode="auto">
          <a:xfrm>
            <a:off x="6089390" y="3246276"/>
            <a:ext cx="1987550" cy="3130550"/>
            <a:chOff x="1220" y="1752"/>
            <a:chExt cx="1252" cy="1972"/>
          </a:xfrm>
        </p:grpSpPr>
        <p:sp>
          <p:nvSpPr>
            <p:cNvPr id="29" name="AutoShape 17"/>
            <p:cNvSpPr>
              <a:spLocks noChangeArrowheads="1"/>
            </p:cNvSpPr>
            <p:nvPr/>
          </p:nvSpPr>
          <p:spPr bwMode="auto">
            <a:xfrm>
              <a:off x="1829" y="1752"/>
              <a:ext cx="227" cy="317"/>
            </a:xfrm>
            <a:prstGeom prst="downArrow">
              <a:avLst>
                <a:gd name="adj1" fmla="val 50000"/>
                <a:gd name="adj2" fmla="val 25000"/>
              </a:avLst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 sz="2000"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Text Box 18"/>
            <p:cNvSpPr txBox="1">
              <a:spLocks noChangeArrowheads="1"/>
            </p:cNvSpPr>
            <p:nvPr/>
          </p:nvSpPr>
          <p:spPr bwMode="auto">
            <a:xfrm>
              <a:off x="1474" y="2251"/>
              <a:ext cx="998" cy="1473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80000"/>
                </a:lnSpc>
                <a:spcBef>
                  <a:spcPct val="50000"/>
                </a:spcBef>
                <a:buFontTx/>
                <a:buBlip>
                  <a:blip r:embed="rId1"/>
                </a:buBlip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</a:t>
              </a:r>
              <a:r>
                <a:rPr lang="en-US" altLang="zh-CN" sz="20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NLR</a:t>
              </a:r>
              <a:endPara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ct val="80000"/>
                </a:lnSpc>
                <a:spcBef>
                  <a:spcPct val="50000"/>
                </a:spcBef>
                <a:buFontTx/>
                <a:buBlip>
                  <a:blip r:embed="rId1"/>
                </a:buBlip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</a:t>
              </a:r>
              <a:r>
                <a:rPr lang="en-US" altLang="zh-CN" sz="20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LNR</a:t>
              </a:r>
              <a:endPara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ct val="80000"/>
                </a:lnSpc>
                <a:spcBef>
                  <a:spcPct val="50000"/>
                </a:spcBef>
                <a:buFontTx/>
                <a:buBlip>
                  <a:blip r:embed="rId1"/>
                </a:buBlip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</a:t>
              </a:r>
              <a:r>
                <a:rPr lang="en-US" altLang="zh-CN" sz="20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LRN</a:t>
              </a:r>
              <a:endPara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ct val="80000"/>
                </a:lnSpc>
                <a:spcBef>
                  <a:spcPct val="50000"/>
                </a:spcBef>
                <a:buFontTx/>
                <a:buBlip>
                  <a:blip r:embed="rId1"/>
                </a:buBlip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</a:t>
              </a:r>
              <a:r>
                <a:rPr lang="en-US" altLang="zh-CN" sz="20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NRL</a:t>
              </a:r>
              <a:endPara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ct val="80000"/>
                </a:lnSpc>
                <a:spcBef>
                  <a:spcPct val="50000"/>
                </a:spcBef>
                <a:buFontTx/>
                <a:buBlip>
                  <a:blip r:embed="rId1"/>
                </a:buBlip>
              </a:pP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</a:t>
              </a:r>
              <a:r>
                <a:rPr lang="en-US" altLang="zh-CN" sz="20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RNL</a:t>
              </a:r>
              <a:endPara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ct val="80000"/>
                </a:lnSpc>
                <a:spcBef>
                  <a:spcPct val="50000"/>
                </a:spcBef>
                <a:buFontTx/>
                <a:buBlip>
                  <a:blip r:embed="rId1"/>
                </a:buBlip>
              </a:pP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</a:t>
              </a:r>
              <a:r>
                <a:rPr lang="en-US" altLang="zh-CN" sz="20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RLN</a:t>
              </a:r>
              <a:endPara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Text Box 19"/>
            <p:cNvSpPr txBox="1">
              <a:spLocks noChangeArrowheads="1"/>
            </p:cNvSpPr>
            <p:nvPr/>
          </p:nvSpPr>
          <p:spPr bwMode="auto">
            <a:xfrm>
              <a:off x="1220" y="2205"/>
              <a:ext cx="270" cy="1497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种遍历方式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32" name="Group 26"/>
          <p:cNvGrpSpPr/>
          <p:nvPr/>
        </p:nvGrpSpPr>
        <p:grpSpPr bwMode="auto">
          <a:xfrm>
            <a:off x="6852977" y="4036855"/>
            <a:ext cx="4094163" cy="2143126"/>
            <a:chOff x="1701" y="2250"/>
            <a:chExt cx="2579" cy="1350"/>
          </a:xfrm>
        </p:grpSpPr>
        <p:sp>
          <p:nvSpPr>
            <p:cNvPr id="33" name="Line 20"/>
            <p:cNvSpPr>
              <a:spLocks noChangeShapeType="1"/>
            </p:cNvSpPr>
            <p:nvPr/>
          </p:nvSpPr>
          <p:spPr bwMode="auto">
            <a:xfrm>
              <a:off x="1701" y="3105"/>
              <a:ext cx="5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none" w="med" len="lg"/>
            </a:ln>
            <a:effectLst/>
          </p:spPr>
          <p:txBody>
            <a:bodyPr wrap="none"/>
            <a:lstStyle/>
            <a:p>
              <a:endParaRPr lang="zh-CN" altLang="en-US" sz="2000"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Line 21"/>
            <p:cNvSpPr>
              <a:spLocks noChangeShapeType="1"/>
            </p:cNvSpPr>
            <p:nvPr/>
          </p:nvSpPr>
          <p:spPr bwMode="auto">
            <a:xfrm>
              <a:off x="1701" y="3351"/>
              <a:ext cx="5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none" w="med" len="lg"/>
            </a:ln>
            <a:effectLst/>
          </p:spPr>
          <p:txBody>
            <a:bodyPr wrap="none"/>
            <a:lstStyle/>
            <a:p>
              <a:endParaRPr lang="zh-CN" altLang="en-US" sz="2000"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Line 22"/>
            <p:cNvSpPr>
              <a:spLocks noChangeShapeType="1"/>
            </p:cNvSpPr>
            <p:nvPr/>
          </p:nvSpPr>
          <p:spPr bwMode="auto">
            <a:xfrm>
              <a:off x="1709" y="3600"/>
              <a:ext cx="5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none" w="med" len="lg"/>
            </a:ln>
            <a:effectLst/>
          </p:spPr>
          <p:txBody>
            <a:bodyPr wrap="none"/>
            <a:lstStyle/>
            <a:p>
              <a:endParaRPr lang="zh-CN" altLang="en-US" sz="2000"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Text Box 23"/>
            <p:cNvSpPr txBox="1">
              <a:spLocks noChangeArrowheads="1"/>
            </p:cNvSpPr>
            <p:nvPr/>
          </p:nvSpPr>
          <p:spPr bwMode="auto">
            <a:xfrm>
              <a:off x="2432" y="2461"/>
              <a:ext cx="1848" cy="212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只考虑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Wingdings" panose="05000000000000000000" pitchFamily="2" charset="2"/>
                </a:rPr>
                <a:t> 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Wingdings" panose="05000000000000000000" pitchFamily="2" charset="2"/>
                </a:rPr>
                <a:t>R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Wingdings" panose="05000000000000000000" pitchFamily="2" charset="2"/>
                </a:rPr>
                <a:t>的情况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 pitchFamily="2" charset="2"/>
              </a:endParaRPr>
            </a:p>
          </p:txBody>
        </p:sp>
        <p:sp>
          <p:nvSpPr>
            <p:cNvPr id="37" name="AutoShape 24"/>
            <p:cNvSpPr/>
            <p:nvPr/>
          </p:nvSpPr>
          <p:spPr bwMode="auto">
            <a:xfrm>
              <a:off x="2250" y="2250"/>
              <a:ext cx="136" cy="681"/>
            </a:xfrm>
            <a:prstGeom prst="rightBrace">
              <a:avLst>
                <a:gd name="adj1" fmla="val 41728"/>
                <a:gd name="adj2" fmla="val 50000"/>
              </a:avLst>
            </a:prstGeom>
            <a:ln>
              <a:tailEnd type="none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 sz="2000"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695400" y="874794"/>
            <a:ext cx="4357718" cy="386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7.5.1  </a:t>
            </a:r>
            <a:r>
              <a:rPr lang="zh-CN" altLang="en-US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二叉树遍历的概念</a:t>
            </a:r>
            <a:endParaRPr lang="zh-CN" altLang="en-US" b="0" dirty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992"/>
            <a:ext cx="4772113" cy="48930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/>
          <p:cNvGrpSpPr/>
          <p:nvPr/>
        </p:nvGrpSpPr>
        <p:grpSpPr>
          <a:xfrm>
            <a:off x="2739208" y="908819"/>
            <a:ext cx="2592388" cy="2016125"/>
            <a:chOff x="1916094" y="214290"/>
            <a:chExt cx="2592388" cy="2016125"/>
          </a:xfrm>
        </p:grpSpPr>
        <p:sp>
          <p:nvSpPr>
            <p:cNvPr id="4" name="Line 4"/>
            <p:cNvSpPr>
              <a:spLocks noChangeShapeType="1"/>
            </p:cNvSpPr>
            <p:nvPr/>
          </p:nvSpPr>
          <p:spPr bwMode="auto">
            <a:xfrm>
              <a:off x="2274869" y="1654153"/>
              <a:ext cx="288925" cy="287337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20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Line 5"/>
            <p:cNvSpPr>
              <a:spLocks noChangeShapeType="1"/>
            </p:cNvSpPr>
            <p:nvPr/>
          </p:nvSpPr>
          <p:spPr bwMode="auto">
            <a:xfrm flipH="1">
              <a:off x="2779694" y="501628"/>
              <a:ext cx="287338" cy="287337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20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3389294" y="454003"/>
              <a:ext cx="301625" cy="3889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" y="245"/>
                </a:cxn>
              </a:cxnLst>
              <a:rect l="0" t="0" r="r" b="b"/>
              <a:pathLst>
                <a:path w="190" h="245">
                  <a:moveTo>
                    <a:pt x="0" y="0"/>
                  </a:moveTo>
                  <a:lnTo>
                    <a:pt x="190" y="245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20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H="1">
              <a:off x="2203432" y="1077890"/>
              <a:ext cx="360362" cy="360363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20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H="1">
              <a:off x="3346432" y="1106465"/>
              <a:ext cx="287337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20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3932219" y="1077890"/>
              <a:ext cx="287338" cy="360363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20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2995594" y="214290"/>
              <a:ext cx="431800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20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490769" y="788965"/>
              <a:ext cx="431800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20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571857" y="788965"/>
              <a:ext cx="431800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b="0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2000" b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1916094" y="1365228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20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2997182" y="1365228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20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490769" y="1870053"/>
              <a:ext cx="431800" cy="36036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sz="20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4076682" y="1365228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20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8" name="TextBox 16"/>
          <p:cNvSpPr txBox="1"/>
          <p:nvPr/>
        </p:nvSpPr>
        <p:spPr>
          <a:xfrm>
            <a:off x="1596102" y="3012606"/>
            <a:ext cx="5714345" cy="3564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main()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*b;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ElemType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x='G';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CreateBTree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b,"A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(B(D(,G)),C(E,F))");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("b:");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DispBTree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(b);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("\n");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%c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的所有祖先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:",x);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ancestor(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b,x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("\n");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DestroyBTree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(b);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9" name="TextBox 17"/>
          <p:cNvSpPr txBox="1"/>
          <p:nvPr/>
        </p:nvSpPr>
        <p:spPr>
          <a:xfrm>
            <a:off x="5453058" y="1511943"/>
            <a:ext cx="314327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求结点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'G'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的所有祖先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761074" y="4155149"/>
            <a:ext cx="2735526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右箭头 20"/>
          <p:cNvSpPr/>
          <p:nvPr/>
        </p:nvSpPr>
        <p:spPr bwMode="auto">
          <a:xfrm>
            <a:off x="7376111" y="4544256"/>
            <a:ext cx="1326884" cy="505332"/>
          </a:xfrm>
          <a:prstGeom prst="rightArrow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"/>
          <p:cNvSpPr txBox="1"/>
          <p:nvPr/>
        </p:nvSpPr>
        <p:spPr>
          <a:xfrm>
            <a:off x="1738282" y="1002214"/>
            <a:ext cx="850112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另外一种</a:t>
            </a: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解法：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用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path[0..d]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存放从根结点到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结点的正向路径。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1" name="TextBox 2"/>
          <p:cNvSpPr txBox="1"/>
          <p:nvPr/>
        </p:nvSpPr>
        <p:spPr>
          <a:xfrm>
            <a:off x="983432" y="4337931"/>
            <a:ext cx="8286808" cy="2159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80000" bIns="180000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</a:t>
            </a:r>
            <a:r>
              <a:rPr lang="en-US" altLang="zh-CN" sz="18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,path,d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)=false				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=NULL</a:t>
            </a:r>
            <a:endParaRPr lang="zh-CN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</a:t>
            </a:r>
            <a:r>
              <a:rPr lang="en-US" altLang="zh-CN" sz="18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,path,d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)=true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（将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b-&gt;data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加入到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path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中）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-&gt;data=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endParaRPr lang="zh-CN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</a:t>
            </a:r>
            <a:r>
              <a:rPr lang="en-US" altLang="zh-CN" sz="18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,path,d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)=true			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</a:t>
            </a:r>
            <a:r>
              <a:rPr lang="en-US" altLang="zh-CN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lchild,</a:t>
            </a:r>
            <a:r>
              <a:rPr lang="en-US" altLang="zh-CN" sz="1800" i="1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en-US" altLang="zh-CN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,path,d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)=true</a:t>
            </a:r>
            <a:endParaRPr lang="zh-CN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</a:t>
            </a:r>
            <a:r>
              <a:rPr lang="en-US" altLang="zh-CN" sz="18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,path,d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f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path,d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		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其他情况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2" name="TextBox 5"/>
          <p:cNvSpPr txBox="1"/>
          <p:nvPr/>
        </p:nvSpPr>
        <p:spPr>
          <a:xfrm>
            <a:off x="1881158" y="4022334"/>
            <a:ext cx="45720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求解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,path,d)</a:t>
            </a:r>
            <a:r>
              <a:rPr lang="zh-CN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递归模型</a:t>
            </a:r>
            <a:r>
              <a:rPr lang="zh-CN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endParaRPr lang="zh-CN" altLang="en-US" sz="2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18"/>
          <p:cNvGrpSpPr/>
          <p:nvPr/>
        </p:nvGrpSpPr>
        <p:grpSpPr>
          <a:xfrm>
            <a:off x="3452794" y="1593442"/>
            <a:ext cx="3357586" cy="1857388"/>
            <a:chOff x="2428860" y="1000108"/>
            <a:chExt cx="3357586" cy="1857388"/>
          </a:xfrm>
        </p:grpSpPr>
        <p:sp>
          <p:nvSpPr>
            <p:cNvPr id="44" name="Oval 14"/>
            <p:cNvSpPr>
              <a:spLocks noChangeArrowheads="1"/>
            </p:cNvSpPr>
            <p:nvPr/>
          </p:nvSpPr>
          <p:spPr bwMode="auto">
            <a:xfrm>
              <a:off x="2428860" y="1071546"/>
              <a:ext cx="3600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sz="2000" i="1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Oval 14"/>
            <p:cNvSpPr>
              <a:spLocks noChangeArrowheads="1"/>
            </p:cNvSpPr>
            <p:nvPr/>
          </p:nvSpPr>
          <p:spPr bwMode="auto">
            <a:xfrm>
              <a:off x="3140430" y="1925630"/>
              <a:ext cx="3600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sz="2000" i="1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3569058" y="2497134"/>
              <a:ext cx="3600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x</a:t>
              </a:r>
              <a:endParaRPr lang="en-US" altLang="zh-CN" sz="20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47" name="直接连接符 46"/>
            <p:cNvCxnSpPr>
              <a:stCxn id="45" idx="5"/>
              <a:endCxn id="46" idx="1"/>
            </p:cNvCxnSpPr>
            <p:nvPr/>
          </p:nvCxnSpPr>
          <p:spPr>
            <a:xfrm rot="16200000" flipH="1">
              <a:off x="3376399" y="2304528"/>
              <a:ext cx="316690" cy="174070"/>
            </a:xfrm>
            <a:prstGeom prst="line">
              <a:avLst/>
            </a:prstGeom>
            <a:ln w="28575">
              <a:solidFill>
                <a:srgbClr val="3366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44" idx="5"/>
            </p:cNvCxnSpPr>
            <p:nvPr/>
          </p:nvCxnSpPr>
          <p:spPr>
            <a:xfrm rot="16200000" flipH="1">
              <a:off x="2736293" y="1378979"/>
              <a:ext cx="121040" cy="121349"/>
            </a:xfrm>
            <a:prstGeom prst="line">
              <a:avLst/>
            </a:prstGeom>
            <a:ln w="28575">
              <a:solidFill>
                <a:srgbClr val="3366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rot="16200000" flipH="1">
              <a:off x="3093482" y="1847685"/>
              <a:ext cx="121040" cy="121349"/>
            </a:xfrm>
            <a:prstGeom prst="line">
              <a:avLst/>
            </a:prstGeom>
            <a:ln w="28575">
              <a:solidFill>
                <a:srgbClr val="3366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15"/>
            <p:cNvSpPr txBox="1"/>
            <p:nvPr/>
          </p:nvSpPr>
          <p:spPr>
            <a:xfrm rot="2669968">
              <a:off x="2777634" y="1410072"/>
              <a:ext cx="57150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右大括号 50"/>
            <p:cNvSpPr/>
            <p:nvPr/>
          </p:nvSpPr>
          <p:spPr>
            <a:xfrm>
              <a:off x="3929058" y="1000108"/>
              <a:ext cx="142876" cy="1571636"/>
            </a:xfrm>
            <a:prstGeom prst="rightBrac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2" name="TextBox 17"/>
            <p:cNvSpPr txBox="1"/>
            <p:nvPr/>
          </p:nvSpPr>
          <p:spPr>
            <a:xfrm>
              <a:off x="4143372" y="1559470"/>
              <a:ext cx="164307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path[0..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53" name="组合 21"/>
          <p:cNvGrpSpPr/>
          <p:nvPr/>
        </p:nvGrpSpPr>
        <p:grpSpPr>
          <a:xfrm>
            <a:off x="6738942" y="2164946"/>
            <a:ext cx="2714644" cy="337185"/>
            <a:chOff x="5715008" y="1571612"/>
            <a:chExt cx="2714644" cy="337185"/>
          </a:xfrm>
        </p:grpSpPr>
        <p:sp>
          <p:nvSpPr>
            <p:cNvPr id="54" name="右箭头 19"/>
            <p:cNvSpPr/>
            <p:nvPr/>
          </p:nvSpPr>
          <p:spPr bwMode="auto">
            <a:xfrm>
              <a:off x="5715008" y="1643050"/>
              <a:ext cx="357190" cy="214314"/>
            </a:xfrm>
            <a:prstGeom prst="rightArrow">
              <a:avLst/>
            </a:prstGeom>
            <a:ln>
              <a:tailEnd type="arrow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20"/>
            <p:cNvSpPr txBox="1"/>
            <p:nvPr/>
          </p:nvSpPr>
          <p:spPr>
            <a:xfrm>
              <a:off x="6143636" y="1571612"/>
              <a:ext cx="228601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输出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path[0..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-1]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16" y="1916832"/>
            <a:ext cx="5555364" cy="4951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90618" y="908720"/>
            <a:ext cx="8929718" cy="5739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80000" bIns="18000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bool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ancestor1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b,ElemType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x,ElemType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path[],int d)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bool find;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if (b==NULL)			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空树返回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false</a:t>
            </a:r>
            <a:endParaRPr lang="en-US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return false;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d++; path[d]=b-&gt;data;		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当前结点加入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path</a:t>
            </a:r>
            <a:endParaRPr lang="en-US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if (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b-&gt;data==x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			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当前结点值为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，输出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for (int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d;i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("%c ",path[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]);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("\n");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return true;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find=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ancestor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1(b-&gt;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lchild,x,path,d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在左子树中查找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if (find)				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左子树中成功找到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return true;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else				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左子树中没有找到，在右子树中查找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return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ancestor1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(b-&gt;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rchild,x,path,d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16" y="1916832"/>
            <a:ext cx="5555364" cy="4951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703074" y="980827"/>
            <a:ext cx="2592388" cy="2016125"/>
            <a:chOff x="1916094" y="214290"/>
            <a:chExt cx="2592388" cy="2016125"/>
          </a:xfrm>
        </p:grpSpPr>
        <p:sp>
          <p:nvSpPr>
            <p:cNvPr id="4" name="Line 4"/>
            <p:cNvSpPr>
              <a:spLocks noChangeShapeType="1"/>
            </p:cNvSpPr>
            <p:nvPr/>
          </p:nvSpPr>
          <p:spPr bwMode="auto">
            <a:xfrm>
              <a:off x="2274869" y="1654153"/>
              <a:ext cx="288925" cy="287337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pPr>
                <a:spcBef>
                  <a:spcPts val="600"/>
                </a:spcBef>
              </a:pPr>
              <a:endParaRPr lang="zh-CN" altLang="en-US" sz="20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Line 5"/>
            <p:cNvSpPr>
              <a:spLocks noChangeShapeType="1"/>
            </p:cNvSpPr>
            <p:nvPr/>
          </p:nvSpPr>
          <p:spPr bwMode="auto">
            <a:xfrm flipH="1">
              <a:off x="2779694" y="501628"/>
              <a:ext cx="287338" cy="287337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pPr>
                <a:spcBef>
                  <a:spcPts val="600"/>
                </a:spcBef>
              </a:pPr>
              <a:endParaRPr lang="zh-CN" altLang="en-US" sz="20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3389294" y="454003"/>
              <a:ext cx="301625" cy="3889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" y="245"/>
                </a:cxn>
              </a:cxnLst>
              <a:rect l="0" t="0" r="r" b="b"/>
              <a:pathLst>
                <a:path w="190" h="245">
                  <a:moveTo>
                    <a:pt x="0" y="0"/>
                  </a:moveTo>
                  <a:lnTo>
                    <a:pt x="190" y="245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pPr>
                <a:spcBef>
                  <a:spcPts val="600"/>
                </a:spcBef>
              </a:pPr>
              <a:endParaRPr lang="zh-CN" altLang="en-US" sz="20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H="1">
              <a:off x="2203432" y="1077890"/>
              <a:ext cx="360362" cy="360363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pPr>
                <a:spcBef>
                  <a:spcPts val="600"/>
                </a:spcBef>
              </a:pPr>
              <a:endParaRPr lang="zh-CN" altLang="en-US" sz="20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H="1">
              <a:off x="3346432" y="1106465"/>
              <a:ext cx="287337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pPr>
                <a:spcBef>
                  <a:spcPts val="600"/>
                </a:spcBef>
              </a:pPr>
              <a:endParaRPr lang="zh-CN" altLang="en-US" sz="20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3932219" y="1077890"/>
              <a:ext cx="287338" cy="360363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pPr>
                <a:spcBef>
                  <a:spcPts val="600"/>
                </a:spcBef>
              </a:pPr>
              <a:endParaRPr lang="zh-CN" altLang="en-US" sz="20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2995594" y="214290"/>
              <a:ext cx="431800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spcBef>
                  <a:spcPts val="600"/>
                </a:spcBef>
              </a:pPr>
              <a:r>
                <a:rPr lang="en-US" altLang="zh-CN" sz="20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20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490769" y="788965"/>
              <a:ext cx="431800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spcBef>
                  <a:spcPts val="600"/>
                </a:spcBef>
              </a:pPr>
              <a:r>
                <a:rPr lang="en-US" altLang="zh-CN" sz="20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20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571857" y="788965"/>
              <a:ext cx="431800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spcBef>
                  <a:spcPts val="600"/>
                </a:spcBef>
              </a:pPr>
              <a:r>
                <a:rPr lang="en-US" altLang="zh-CN" sz="20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20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1916094" y="1365228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spcBef>
                  <a:spcPts val="600"/>
                </a:spcBef>
              </a:pPr>
              <a:r>
                <a:rPr lang="en-US" altLang="zh-CN" sz="20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20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2997182" y="1365228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spcBef>
                  <a:spcPts val="600"/>
                </a:spcBef>
              </a:pPr>
              <a:r>
                <a:rPr lang="en-US" altLang="zh-CN" sz="20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20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490769" y="1870053"/>
              <a:ext cx="431800" cy="36036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spcBef>
                  <a:spcPts val="600"/>
                </a:spcBef>
              </a:pPr>
              <a:r>
                <a:rPr lang="en-US" altLang="zh-CN" sz="20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sz="20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4076682" y="1365228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spcBef>
                  <a:spcPts val="600"/>
                </a:spcBef>
              </a:pPr>
              <a:r>
                <a:rPr lang="en-US" altLang="zh-CN" sz="20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20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8" name="TextBox 16"/>
          <p:cNvSpPr txBox="1"/>
          <p:nvPr/>
        </p:nvSpPr>
        <p:spPr>
          <a:xfrm>
            <a:off x="1631504" y="3149252"/>
            <a:ext cx="5715040" cy="3489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main()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BTNode *b;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ElemType x='G';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CreateBTree(b,"A(B(D(,G)),C(E,F))");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printf("b:");DispBTree(b);printf("\n");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ElemType path[100];</a:t>
            </a:r>
            <a:endParaRPr lang="en-US" altLang="zh-CN" sz="18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int d=-1;</a:t>
            </a:r>
            <a:endParaRPr lang="en-US" altLang="zh-CN" sz="18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printf("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%c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的所有祖先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:",x);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ancestor1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(b,x,path,d);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DestroyBTree(b);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9" name="TextBox 17"/>
          <p:cNvSpPr txBox="1"/>
          <p:nvPr/>
        </p:nvSpPr>
        <p:spPr>
          <a:xfrm>
            <a:off x="5417718" y="1363302"/>
            <a:ext cx="314327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求结点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'G'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的所有祖先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" name="右箭头 19"/>
          <p:cNvSpPr/>
          <p:nvPr/>
        </p:nvSpPr>
        <p:spPr bwMode="auto">
          <a:xfrm>
            <a:off x="7464152" y="4511336"/>
            <a:ext cx="885756" cy="435164"/>
          </a:xfrm>
          <a:prstGeom prst="rightArrow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spcBef>
                <a:spcPts val="600"/>
              </a:spcBef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493354" y="4077946"/>
            <a:ext cx="2643206" cy="128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8493354" y="5589240"/>
            <a:ext cx="2928958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Bef>
                <a:spcPts val="600"/>
              </a:spcBef>
            </a:pPr>
            <a:r>
              <a:rPr lang="zh-CN" altLang="en-US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两种算法都是正确的，但输出所有祖先的顺序不同！</a:t>
            </a:r>
            <a:endParaRPr lang="zh-CN" altLang="en-US" sz="1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0" grpId="0" animBg="1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12192000" cy="6021288"/>
          </a:xfrm>
          <a:prstGeom prst="rect">
            <a:avLst/>
          </a:prstGeom>
        </p:spPr>
      </p:pic>
      <p:sp>
        <p:nvSpPr>
          <p:cNvPr id="3" name="Text Box 14"/>
          <p:cNvSpPr txBox="1">
            <a:spLocks noChangeArrowheads="1"/>
          </p:cNvSpPr>
          <p:nvPr/>
        </p:nvSpPr>
        <p:spPr bwMode="auto">
          <a:xfrm>
            <a:off x="5807968" y="1827084"/>
            <a:ext cx="3770885" cy="386080"/>
          </a:xfrm>
          <a:prstGeom prst="rect">
            <a:avLst/>
          </a:prstGeom>
          <a:solidFill>
            <a:srgbClr val="D2D2D2"/>
          </a:solidFill>
          <a:ln w="38100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spcBef>
                <a:spcPct val="50000"/>
              </a:spcBef>
            </a:pPr>
            <a:r>
              <a:rPr lang="en-US" altLang="zh-CN" spc="50" dirty="0">
                <a:ln w="11430"/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pc="50" dirty="0">
                <a:ln w="11430"/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先序遍历非递归算法</a:t>
            </a:r>
            <a:endParaRPr lang="en-US" altLang="zh-CN" spc="50" dirty="0">
              <a:ln w="11430"/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15"/>
          <p:cNvSpPr txBox="1"/>
          <p:nvPr/>
        </p:nvSpPr>
        <p:spPr>
          <a:xfrm>
            <a:off x="2514789" y="3506940"/>
            <a:ext cx="7064064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两种算法：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200000"/>
              </a:lnSpc>
              <a:buBlip>
                <a:blip r:embed="rId2"/>
              </a:buBlip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非递归算法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：常规算法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200000"/>
              </a:lnSpc>
              <a:buBlip>
                <a:blip r:embed="rId2"/>
              </a:buBlip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非递归算法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：其思路适合非递归中序遍历和后序遍历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Text Box 4" descr="信纸"/>
          <p:cNvSpPr txBox="1">
            <a:spLocks noChangeArrowheads="1"/>
          </p:cNvSpPr>
          <p:nvPr/>
        </p:nvSpPr>
        <p:spPr bwMode="auto">
          <a:xfrm>
            <a:off x="767408" y="884985"/>
            <a:ext cx="6175390" cy="438150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 algn="ctr">
            <a:noFill/>
            <a:miter lim="800000"/>
            <a:tailEnd type="none" w="med" len="lg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tIns="72000" bIns="72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7.5.2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先序、中序、后序遍历的递归算法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6239446" y="3140968"/>
            <a:ext cx="2000264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先序序列：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NLR</a:t>
            </a:r>
            <a:endParaRPr lang="en-US" altLang="zh-CN" sz="2000" i="1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4" name="组合 17"/>
          <p:cNvGrpSpPr/>
          <p:nvPr/>
        </p:nvGrpSpPr>
        <p:grpSpPr>
          <a:xfrm>
            <a:off x="2095472" y="2264456"/>
            <a:ext cx="3387722" cy="2760345"/>
            <a:chOff x="571472" y="1468999"/>
            <a:chExt cx="3387722" cy="2760345"/>
          </a:xfrm>
        </p:grpSpPr>
        <p:sp>
          <p:nvSpPr>
            <p:cNvPr id="5" name="Line 15"/>
            <p:cNvSpPr>
              <a:spLocks noChangeShapeType="1"/>
            </p:cNvSpPr>
            <p:nvPr/>
          </p:nvSpPr>
          <p:spPr bwMode="auto">
            <a:xfrm>
              <a:off x="1954168" y="1713456"/>
              <a:ext cx="196866" cy="315931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miter lim="800000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" name="Text Box 16"/>
            <p:cNvSpPr txBox="1">
              <a:spLocks noChangeArrowheads="1"/>
            </p:cNvSpPr>
            <p:nvPr/>
          </p:nvSpPr>
          <p:spPr bwMode="auto">
            <a:xfrm>
              <a:off x="1670005" y="1468999"/>
              <a:ext cx="288925" cy="33718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Text Box 17"/>
            <p:cNvSpPr txBox="1">
              <a:spLocks noChangeArrowheads="1"/>
            </p:cNvSpPr>
            <p:nvPr/>
          </p:nvSpPr>
          <p:spPr bwMode="auto">
            <a:xfrm>
              <a:off x="571472" y="3916924"/>
              <a:ext cx="1387458" cy="3124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-&gt;lchild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" name="Text Box 18"/>
            <p:cNvSpPr txBox="1">
              <a:spLocks noChangeArrowheads="1"/>
            </p:cNvSpPr>
            <p:nvPr/>
          </p:nvSpPr>
          <p:spPr bwMode="auto">
            <a:xfrm>
              <a:off x="2443134" y="3916924"/>
              <a:ext cx="1516060" cy="3124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-&gt;rchild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" name="Oval 19"/>
            <p:cNvSpPr>
              <a:spLocks noChangeArrowheads="1"/>
            </p:cNvSpPr>
            <p:nvPr/>
          </p:nvSpPr>
          <p:spPr bwMode="auto">
            <a:xfrm>
              <a:off x="1781147" y="2045262"/>
              <a:ext cx="863600" cy="504825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tailEnd type="none" w="med" len="lg"/>
            </a:ln>
            <a:effectLst/>
          </p:spPr>
          <p:txBody>
            <a:bodyPr wrap="none" anchor="ctr"/>
            <a:lstStyle/>
            <a:p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endPara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AutoShape 20"/>
            <p:cNvSpPr>
              <a:spLocks noChangeArrowheads="1"/>
            </p:cNvSpPr>
            <p:nvPr/>
          </p:nvSpPr>
          <p:spPr bwMode="auto">
            <a:xfrm>
              <a:off x="654022" y="2981887"/>
              <a:ext cx="1150937" cy="792162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tailEnd type="none" w="med" len="lg"/>
            </a:ln>
            <a:effectLst/>
          </p:spPr>
          <p:txBody>
            <a:bodyPr wrap="none" anchor="ctr"/>
            <a:lstStyle/>
            <a:p>
              <a:pPr>
                <a:lnSpc>
                  <a:spcPts val="1200"/>
                </a:lnSpc>
              </a:pP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AutoShape 21"/>
            <p:cNvSpPr>
              <a:spLocks noChangeArrowheads="1"/>
            </p:cNvSpPr>
            <p:nvPr/>
          </p:nvSpPr>
          <p:spPr bwMode="auto">
            <a:xfrm>
              <a:off x="2516159" y="2981887"/>
              <a:ext cx="1150938" cy="792162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tailEnd type="none" w="med" len="lg"/>
            </a:ln>
            <a:effectLst/>
          </p:spPr>
          <p:txBody>
            <a:bodyPr wrap="none" anchor="ctr"/>
            <a:lstStyle/>
            <a:p>
              <a:pPr>
                <a:lnSpc>
                  <a:spcPts val="1200"/>
                </a:lnSpc>
              </a:pP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endPara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Line 22"/>
            <p:cNvSpPr>
              <a:spLocks noChangeShapeType="1"/>
            </p:cNvSpPr>
            <p:nvPr/>
          </p:nvSpPr>
          <p:spPr bwMode="auto">
            <a:xfrm flipH="1">
              <a:off x="1301722" y="2477062"/>
              <a:ext cx="647700" cy="6492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Freeform 23"/>
            <p:cNvSpPr/>
            <p:nvPr/>
          </p:nvSpPr>
          <p:spPr bwMode="auto">
            <a:xfrm>
              <a:off x="2490759" y="2489762"/>
              <a:ext cx="542925" cy="577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2" y="364"/>
                </a:cxn>
              </a:cxnLst>
              <a:rect l="0" t="0" r="r" b="b"/>
              <a:pathLst>
                <a:path w="342" h="364">
                  <a:moveTo>
                    <a:pt x="0" y="0"/>
                  </a:moveTo>
                  <a:lnTo>
                    <a:pt x="342" y="364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5" name="Text Box 25"/>
          <p:cNvSpPr txBox="1">
            <a:spLocks noChangeArrowheads="1"/>
          </p:cNvSpPr>
          <p:nvPr/>
        </p:nvSpPr>
        <p:spPr bwMode="auto">
          <a:xfrm>
            <a:off x="6168008" y="3712472"/>
            <a:ext cx="4500594" cy="2319020"/>
          </a:xfrm>
          <a:prstGeom prst="rect">
            <a:avLst/>
          </a:prstGeom>
          <a:ln>
            <a:noFill/>
            <a:tailEnd type="none" w="med" len="lg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>
            <a:spAutoFit/>
          </a:bodyPr>
          <a:lstStyle/>
          <a:p>
            <a:pPr marL="457200" indent="-457200" algn="l">
              <a:lnSpc>
                <a:spcPts val="2800"/>
              </a:lnSpc>
              <a:buBlip>
                <a:blip r:embed="rId1"/>
              </a:buBlip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保存遍历结点的孩子结点（</a:t>
            </a:r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子结点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2800"/>
              </a:lnSpc>
              <a:buBlip>
                <a:blip r:embed="rId1"/>
              </a:buBlip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用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保存子结点（地址）。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2800"/>
              </a:lnSpc>
              <a:buBlip>
                <a:blip r:embed="rId1"/>
              </a:buBlip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右孩子先进、左孩子后进栈，因为栈后进先出。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73622" y="1295821"/>
            <a:ext cx="4122377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n w="11430"/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dirty="0">
                <a:ln w="11430"/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dirty="0">
                <a:ln w="11430"/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）先序遍历非递归算法</a:t>
            </a:r>
            <a:r>
              <a:rPr lang="en-US" altLang="zh-CN" dirty="0">
                <a:ln w="11430"/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dirty="0">
              <a:ln w="11430"/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5" grpId="0" bldLvl="0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55440" y="782320"/>
            <a:ext cx="10848528" cy="6075680"/>
            <a:chOff x="1055440" y="782320"/>
            <a:chExt cx="10848528" cy="607568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440" y="782320"/>
              <a:ext cx="10848528" cy="6075680"/>
            </a:xfrm>
            <a:prstGeom prst="rect">
              <a:avLst/>
            </a:prstGeom>
          </p:spPr>
        </p:pic>
        <p:sp>
          <p:nvSpPr>
            <p:cNvPr id="4" name="Text Box 5"/>
            <p:cNvSpPr txBox="1">
              <a:spLocks noChangeArrowheads="1"/>
            </p:cNvSpPr>
            <p:nvPr/>
          </p:nvSpPr>
          <p:spPr bwMode="auto">
            <a:xfrm>
              <a:off x="5159896" y="2060848"/>
              <a:ext cx="5112568" cy="3120390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180000" tIns="108000" bIns="108000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if (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当前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树不空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spcBef>
                  <a:spcPts val="600"/>
                </a:spcBef>
              </a:pP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{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spcBef>
                  <a:spcPts val="600"/>
                </a:spcBef>
              </a:pP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　 根结点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进栈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;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spcBef>
                  <a:spcPts val="600"/>
                </a:spcBef>
              </a:pP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 while (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栈不空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spcBef>
                  <a:spcPts val="600"/>
                </a:spcBef>
              </a:pP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 {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spcBef>
                  <a:spcPts val="600"/>
                </a:spcBef>
              </a:pP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    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出栈结点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并访问之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;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spcBef>
                  <a:spcPts val="600"/>
                </a:spcBef>
              </a:pP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    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若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结点有右孩子，将其</a:t>
              </a:r>
              <a:r>
                <a:rPr lang="zh-CN" altLang="en-US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右孩子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进栈； 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spcBef>
                  <a:spcPts val="600"/>
                </a:spcBef>
              </a:pP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    若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结点有左孩子，将其</a:t>
              </a:r>
              <a:r>
                <a:rPr lang="zh-CN" altLang="en-US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左孩子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进栈；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spcBef>
                  <a:spcPts val="600"/>
                </a:spcBef>
              </a:pP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 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}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spcBef>
                  <a:spcPts val="600"/>
                </a:spcBef>
              </a:pP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}</a:t>
              </a:r>
              <a:endPara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91344" y="980728"/>
            <a:ext cx="4098187" cy="3860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先序遍历非递归过程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4"/>
          <p:cNvSpPr>
            <a:spLocks noChangeShapeType="1"/>
          </p:cNvSpPr>
          <p:nvPr/>
        </p:nvSpPr>
        <p:spPr bwMode="auto">
          <a:xfrm>
            <a:off x="2638426" y="2947490"/>
            <a:ext cx="288925" cy="287337"/>
          </a:xfrm>
          <a:prstGeom prst="lin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 flipH="1">
            <a:off x="3143250" y="1794965"/>
            <a:ext cx="287338" cy="287337"/>
          </a:xfrm>
          <a:prstGeom prst="lin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Freeform 6"/>
          <p:cNvSpPr/>
          <p:nvPr/>
        </p:nvSpPr>
        <p:spPr bwMode="auto">
          <a:xfrm>
            <a:off x="3752851" y="1747340"/>
            <a:ext cx="301625" cy="3889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" y="245"/>
              </a:cxn>
            </a:cxnLst>
            <a:rect l="0" t="0" r="r" b="b"/>
            <a:pathLst>
              <a:path w="190" h="245">
                <a:moveTo>
                  <a:pt x="0" y="0"/>
                </a:moveTo>
                <a:lnTo>
                  <a:pt x="190" y="2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H="1">
            <a:off x="2566988" y="2371227"/>
            <a:ext cx="360362" cy="360363"/>
          </a:xfrm>
          <a:prstGeom prst="lin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H="1">
            <a:off x="3709989" y="2399801"/>
            <a:ext cx="287337" cy="287338"/>
          </a:xfrm>
          <a:prstGeom prst="lin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4295775" y="2371227"/>
            <a:ext cx="287338" cy="360363"/>
          </a:xfrm>
          <a:prstGeom prst="lin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3359150" y="1507627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2854325" y="2082302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935413" y="2082302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2279650" y="2658564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3360738" y="2658564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2854325" y="3163389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4440238" y="2658564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3000375" y="4226977"/>
            <a:ext cx="0" cy="1800225"/>
          </a:xfrm>
          <a:prstGeom prst="line">
            <a:avLst/>
          </a:prstGeom>
          <a:ln>
            <a:tailEnd type="none" w="med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4152900" y="4226977"/>
            <a:ext cx="0" cy="1800225"/>
          </a:xfrm>
          <a:prstGeom prst="line">
            <a:avLst/>
          </a:prstGeom>
          <a:ln>
            <a:tailEnd type="none" w="med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3000376" y="6051013"/>
            <a:ext cx="1152525" cy="0"/>
          </a:xfrm>
          <a:prstGeom prst="line">
            <a:avLst/>
          </a:prstGeom>
          <a:ln>
            <a:tailEnd type="none" w="med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3086088" y="6166957"/>
            <a:ext cx="1152525" cy="31242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一个栈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1" name="Oval 27"/>
          <p:cNvSpPr>
            <a:spLocks noChangeArrowheads="1"/>
          </p:cNvSpPr>
          <p:nvPr/>
        </p:nvSpPr>
        <p:spPr bwMode="auto">
          <a:xfrm>
            <a:off x="3359150" y="1507627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2" name="Oval 28"/>
          <p:cNvSpPr>
            <a:spLocks noChangeArrowheads="1"/>
          </p:cNvSpPr>
          <p:nvPr/>
        </p:nvSpPr>
        <p:spPr bwMode="auto">
          <a:xfrm>
            <a:off x="2854325" y="2083889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3" name="Oval 29"/>
          <p:cNvSpPr>
            <a:spLocks noChangeArrowheads="1"/>
          </p:cNvSpPr>
          <p:nvPr/>
        </p:nvSpPr>
        <p:spPr bwMode="auto">
          <a:xfrm>
            <a:off x="3935413" y="2082302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4" name="Oval 30"/>
          <p:cNvSpPr>
            <a:spLocks noChangeArrowheads="1"/>
          </p:cNvSpPr>
          <p:nvPr/>
        </p:nvSpPr>
        <p:spPr bwMode="auto">
          <a:xfrm>
            <a:off x="2279650" y="2660152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Oval 31"/>
          <p:cNvSpPr>
            <a:spLocks noChangeArrowheads="1"/>
          </p:cNvSpPr>
          <p:nvPr/>
        </p:nvSpPr>
        <p:spPr bwMode="auto">
          <a:xfrm>
            <a:off x="3360738" y="2658564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" name="Oval 32"/>
          <p:cNvSpPr>
            <a:spLocks noChangeArrowheads="1"/>
          </p:cNvSpPr>
          <p:nvPr/>
        </p:nvSpPr>
        <p:spPr bwMode="auto">
          <a:xfrm>
            <a:off x="2854325" y="3163389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7" name="Oval 33"/>
          <p:cNvSpPr>
            <a:spLocks noChangeArrowheads="1"/>
          </p:cNvSpPr>
          <p:nvPr/>
        </p:nvSpPr>
        <p:spPr bwMode="auto">
          <a:xfrm>
            <a:off x="4440238" y="2658564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8" name="Text Box 34"/>
          <p:cNvSpPr txBox="1">
            <a:spLocks noChangeArrowheads="1"/>
          </p:cNvSpPr>
          <p:nvPr/>
        </p:nvSpPr>
        <p:spPr bwMode="auto">
          <a:xfrm>
            <a:off x="5238745" y="2595057"/>
            <a:ext cx="1728787" cy="31242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先序序列：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9" name="Text Box 35"/>
          <p:cNvSpPr txBox="1">
            <a:spLocks noChangeArrowheads="1"/>
          </p:cNvSpPr>
          <p:nvPr/>
        </p:nvSpPr>
        <p:spPr bwMode="auto">
          <a:xfrm>
            <a:off x="5230814" y="3234830"/>
            <a:ext cx="433387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0" name="Text Box 36"/>
          <p:cNvSpPr txBox="1">
            <a:spLocks noChangeArrowheads="1"/>
          </p:cNvSpPr>
          <p:nvPr/>
        </p:nvSpPr>
        <p:spPr bwMode="auto">
          <a:xfrm>
            <a:off x="5878514" y="3234830"/>
            <a:ext cx="433387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1" name="Text Box 37"/>
          <p:cNvSpPr txBox="1">
            <a:spLocks noChangeArrowheads="1"/>
          </p:cNvSpPr>
          <p:nvPr/>
        </p:nvSpPr>
        <p:spPr bwMode="auto">
          <a:xfrm>
            <a:off x="6526214" y="3234830"/>
            <a:ext cx="433387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2" name="Text Box 38"/>
          <p:cNvSpPr txBox="1">
            <a:spLocks noChangeArrowheads="1"/>
          </p:cNvSpPr>
          <p:nvPr/>
        </p:nvSpPr>
        <p:spPr bwMode="auto">
          <a:xfrm>
            <a:off x="7175500" y="3234830"/>
            <a:ext cx="433388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3" name="Text Box 39"/>
          <p:cNvSpPr txBox="1">
            <a:spLocks noChangeArrowheads="1"/>
          </p:cNvSpPr>
          <p:nvPr/>
        </p:nvSpPr>
        <p:spPr bwMode="auto">
          <a:xfrm>
            <a:off x="7731125" y="3234830"/>
            <a:ext cx="433388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4" name="Text Box 40"/>
          <p:cNvSpPr txBox="1">
            <a:spLocks noChangeArrowheads="1"/>
          </p:cNvSpPr>
          <p:nvPr/>
        </p:nvSpPr>
        <p:spPr bwMode="auto">
          <a:xfrm>
            <a:off x="8378825" y="3234830"/>
            <a:ext cx="433388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5" name="Text Box 41"/>
          <p:cNvSpPr txBox="1">
            <a:spLocks noChangeArrowheads="1"/>
          </p:cNvSpPr>
          <p:nvPr/>
        </p:nvSpPr>
        <p:spPr bwMode="auto">
          <a:xfrm>
            <a:off x="9028114" y="3234830"/>
            <a:ext cx="433387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6" name="Text Box 42"/>
          <p:cNvSpPr txBox="1">
            <a:spLocks noChangeArrowheads="1"/>
          </p:cNvSpPr>
          <p:nvPr/>
        </p:nvSpPr>
        <p:spPr bwMode="auto">
          <a:xfrm>
            <a:off x="5310183" y="4452445"/>
            <a:ext cx="3450113" cy="583565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4000" b="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先序遍历完毕</a:t>
            </a:r>
            <a:endParaRPr lang="zh-CN" altLang="en-US" sz="4000" b="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1871469" y="948929"/>
            <a:ext cx="3438714" cy="386080"/>
          </a:xfrm>
          <a:prstGeom prst="rect">
            <a:avLst/>
          </a:prstGeom>
          <a:solidFill>
            <a:srgbClr val="7030A0"/>
          </a:solidFill>
          <a:ln w="38100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先序非递归算法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演示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81481E-6 L 4.44444E-6 0.587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.51688 C 0.01666 0.37198 0.0335 0.22753 0.05694 0.17452 C 0.08038 0.12128 0.11024 0.15971 0.14027 0.19837 " pathEditMode="fixed" rAng="0" ptsTypes="a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" y="-19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.02662 L -0.06302 0.4990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0" y="2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2662 L 0.05521 0.4361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2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21 0.35947 C 0.06302 0.22707 0.071 0.09489 0.11354 0.05415 C 0.15607 0.01341 0.23333 0.0641 0.31076 0.11503 " pathEditMode="fixed" rAng="0" ptsTypes="aaA">
                                      <p:cBhvr>
                                        <p:cTn id="3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" y="-17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2 -3.7037E-7 C 0.0349 0.04236 0.07708 0.08495 0.09792 0.1419 C 0.11892 0.19884 0.1184 0.27014 0.11806 0.34167 " pathEditMode="relative" rAng="0" ptsTypes="AAA">
                                      <p:cBhvr>
                                        <p:cTn id="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1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58 0.27544 C 0.12222 0.22683 0.10434 0.02868 0.15486 -0.01669 C 0.20538 -0.06206 0.36372 -0.00094 0.41858 0.00322 " pathEditMode="fixed" rAng="0" ptsTypes="aaa">
                                      <p:cBhvr>
                                        <p:cTn id="4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" y="-16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 L 0.05503 0.25208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868 0.20068 C 0.07048 0.15091 0.0658 -0.05789 0.12951 -0.09747 C 0.19323 -0.13706 0.37621 -0.04932 0.44114 -0.03682 " pathEditMode="fixed" rAng="0" ptsTypes="aaa">
                                      <p:cBhvr>
                                        <p:cTn id="6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16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07 0.42267 C -0.05539 0.3641 -0.09132 0.12197 -0.01233 0.07128 C 0.06666 0.02058 0.3217 0.10878 0.40955 0.1185 " pathEditMode="fixed" rAng="0" ptsTypes="aaa">
                                      <p:cBhvr>
                                        <p:cTn id="7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" y="-201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6599 C -0.01302 -0.05256 -0.06076 -0.02201 -0.07864 0.01503 C -0.09652 0.05206 -0.10138 0.10044 -0.10781 0.15577 C -0.11423 0.21109 -0.11545 0.30669 -0.11753 0.34651 " pathEditMode="fixed" rAng="0" ptsTypes="aaaa">
                                      <p:cBhvr>
                                        <p:cTn id="8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" y="2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C 0.00521 0.04676 0.0099 0.0912 0.00972 0.1463 C 0.00955 0.20139 0.00139 0.29259 -0.00087 0.33102 " pathEditMode="relative" rAng="0" ptsTypes="AAA">
                                      <p:cBhvr>
                                        <p:cTn id="9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" y="1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27614 C 0.01354 0.22683 -0.00608 0.02313 0.08524 -0.01831 C 0.17656 -0.05974 0.45104 0.01804 0.54722 0.02753 " pathEditMode="fixed" rAng="0" ptsTypes="aaa">
                                      <p:cBhvr>
                                        <p:cTn id="9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" y="-168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65 0.34905 C -0.12083 0.30692 -0.13281 0.15669 -0.1217 0.09651 C -0.11059 0.03632 -0.09114 0.00345 -0.05364 -0.01275 C -0.01614 -0.02896 0.01181 -0.00905 0.10348 -0.00048 C 0.19514 0.00808 0.41424 0.03007 0.49601 0.03817 " pathEditMode="fixed" rAng="0" ptsTypes="aaaaa">
                                      <p:cBhvr>
                                        <p:cTn id="10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" y="-189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4" grpId="3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6"/>
          <p:cNvSpPr txBox="1">
            <a:spLocks noChangeArrowheads="1"/>
          </p:cNvSpPr>
          <p:nvPr/>
        </p:nvSpPr>
        <p:spPr bwMode="auto">
          <a:xfrm>
            <a:off x="911424" y="1210206"/>
            <a:ext cx="7675588" cy="551751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44000" bIns="108000">
            <a:spAutoFit/>
          </a:bodyPr>
          <a:lstStyle/>
          <a:p>
            <a:pPr algn="l">
              <a:spcBef>
                <a:spcPts val="5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PreOrder1(BTNode *b)</a:t>
            </a:r>
            <a:endParaRPr lang="zh-CN" altLang="en-US" sz="180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5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BTNode *p;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5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SqStack *st;		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定义栈指针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5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InitStack(st);		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初始化栈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5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if (b!=NULL) 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5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Push(st，b);		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根结点进栈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while (!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StackEmpty(st)</a:t>
            </a: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	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栈不为空时循环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5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Pop(st，p);		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退栈结点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并访问它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5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printf("%c "，p-&gt;data);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5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if (p-&gt;rchild!=NULL)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有右孩子时将其进栈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5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   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Push(st，p-&gt;rchild);</a:t>
            </a:r>
            <a:endParaRPr lang="zh-CN" altLang="en-US" sz="18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5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if (p-&gt;lchild!=NULL)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有左孩子时将其进栈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5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Push(st，p-&gt;lchild);</a:t>
            </a:r>
            <a:endParaRPr lang="zh-CN" altLang="en-US" sz="18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5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5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printf("\n");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5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5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DestroyStack(st);		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销毁栈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5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Rectangle 1029"/>
          <p:cNvSpPr>
            <a:spLocks noChangeArrowheads="1"/>
          </p:cNvSpPr>
          <p:nvPr/>
        </p:nvSpPr>
        <p:spPr bwMode="auto">
          <a:xfrm>
            <a:off x="767408" y="836712"/>
            <a:ext cx="3786214" cy="3860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ts val="5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先序遍历非递归算法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16" y="1916832"/>
            <a:ext cx="5555364" cy="4951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2"/>
          <p:cNvSpPr txBox="1"/>
          <p:nvPr/>
        </p:nvSpPr>
        <p:spPr>
          <a:xfrm>
            <a:off x="1631504" y="1117952"/>
            <a:ext cx="4248472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ln w="11430"/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>
                <a:ln w="11430"/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>
                <a:ln w="11430"/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）先序遍历非递归算法</a:t>
            </a:r>
            <a:r>
              <a:rPr lang="en-US" altLang="zh-CN">
                <a:ln w="11430"/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>
              <a:ln w="11430"/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2576504" y="3381211"/>
            <a:ext cx="288925" cy="287337"/>
          </a:xfrm>
          <a:prstGeom prst="lin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sz="20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H="1">
            <a:off x="3081328" y="2228686"/>
            <a:ext cx="287338" cy="287337"/>
          </a:xfrm>
          <a:prstGeom prst="lin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sz="20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690929" y="2181061"/>
            <a:ext cx="301625" cy="3889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" y="245"/>
              </a:cxn>
            </a:cxnLst>
            <a:rect l="0" t="0" r="r" b="b"/>
            <a:pathLst>
              <a:path w="190" h="245">
                <a:moveTo>
                  <a:pt x="0" y="0"/>
                </a:moveTo>
                <a:lnTo>
                  <a:pt x="190" y="2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sz="20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2505066" y="2804948"/>
            <a:ext cx="360362" cy="360363"/>
          </a:xfrm>
          <a:prstGeom prst="lin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sz="20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3297228" y="1941348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altLang="zh-CN" sz="2000" i="1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2792403" y="2516023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altLang="zh-CN" sz="2000" i="1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2217728" y="3092285"/>
            <a:ext cx="431800" cy="36036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altLang="zh-CN" sz="2000" i="1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447358" y="2919550"/>
            <a:ext cx="2143140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先序序列：</a:t>
            </a:r>
            <a:r>
              <a:rPr lang="en-US" altLang="zh-CN" sz="2000" i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NLR</a:t>
            </a:r>
            <a:endParaRPr lang="en-US" altLang="zh-CN" sz="2000" i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rot="5400000">
            <a:off x="1952596" y="1814332"/>
            <a:ext cx="1214446" cy="1214446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rot="16200000" flipH="1">
            <a:off x="2218252" y="3560090"/>
            <a:ext cx="428628" cy="428628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等腰三角形 14"/>
          <p:cNvSpPr/>
          <p:nvPr/>
        </p:nvSpPr>
        <p:spPr bwMode="auto">
          <a:xfrm>
            <a:off x="2575442" y="3641576"/>
            <a:ext cx="642942" cy="642942"/>
          </a:xfrm>
          <a:prstGeom prst="triangle">
            <a:avLst/>
          </a:prstGeom>
          <a:ln>
            <a:tailEnd type="arrow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等腰三角形 15"/>
          <p:cNvSpPr/>
          <p:nvPr/>
        </p:nvSpPr>
        <p:spPr bwMode="auto">
          <a:xfrm>
            <a:off x="3677156" y="2518664"/>
            <a:ext cx="642942" cy="642942"/>
          </a:xfrm>
          <a:prstGeom prst="triangle">
            <a:avLst/>
          </a:prstGeom>
          <a:ln>
            <a:tailEnd type="arrow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61"/>
          <p:cNvSpPr txBox="1"/>
          <p:nvPr/>
        </p:nvSpPr>
        <p:spPr>
          <a:xfrm>
            <a:off x="5375920" y="3462536"/>
            <a:ext cx="5357850" cy="244729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342900" indent="-342900" algn="l">
              <a:lnSpc>
                <a:spcPts val="3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en-US" altLang="zh-CN" sz="2000" i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NL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查找左下结点，边访问边进栈 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阶段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1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ts val="3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en-US" altLang="zh-CN" sz="2000" i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达到最左下结点时，该结点没有左子树，转到其右子树做同样的操作 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阶段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2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  <a:sym typeface="Wingdings" panose="05000000000000000000"/>
            </a:endParaRPr>
          </a:p>
          <a:p>
            <a:pPr marL="342900" indent="-342900" algn="l">
              <a:lnSpc>
                <a:spcPts val="3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栈中保存的是遍历的结点地址。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26387" y="1261374"/>
            <a:ext cx="5407986" cy="5407986"/>
            <a:chOff x="2855539" y="848402"/>
            <a:chExt cx="5407986" cy="5407986"/>
          </a:xfrm>
        </p:grpSpPr>
        <p:sp>
          <p:nvSpPr>
            <p:cNvPr id="16" name="Text Box 3" descr="羊皮纸"/>
            <p:cNvSpPr txBox="1">
              <a:spLocks noChangeArrowheads="1"/>
            </p:cNvSpPr>
            <p:nvPr/>
          </p:nvSpPr>
          <p:spPr bwMode="auto">
            <a:xfrm>
              <a:off x="3503712" y="3056239"/>
              <a:ext cx="4158892" cy="231838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square" lIns="216000" tIns="144000" bIns="144000">
              <a:spAutoFit/>
            </a:bodyPr>
            <a:lstStyle/>
            <a:p>
              <a:pPr algn="l">
                <a:lnSpc>
                  <a:spcPct val="150000"/>
                </a:lnSpc>
                <a:buFont typeface="Wingdings" panose="05000000000000000000" pitchFamily="2" charset="2"/>
                <a:buBlip>
                  <a:blip r:embed="rId1"/>
                </a:buBlip>
              </a:pP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访问根结点；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ct val="150000"/>
                </a:lnSpc>
                <a:buFont typeface="Wingdings" panose="05000000000000000000" pitchFamily="2" charset="2"/>
                <a:buBlip>
                  <a:blip r:embed="rId1"/>
                </a:buBlip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先序遍历左子树；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ct val="150000"/>
                </a:lnSpc>
                <a:buFont typeface="Wingdings" panose="05000000000000000000" pitchFamily="2" charset="2"/>
                <a:buBlip>
                  <a:blip r:embed="rId1"/>
                </a:buBlip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先序遍历右子树。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539" y="848402"/>
              <a:ext cx="5407986" cy="5407986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847528" y="1268556"/>
            <a:ext cx="4357718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先序遍历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先序遍历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NLR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二叉树的过程是：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2675416" y="6051660"/>
            <a:ext cx="556342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先序序列的第一个结点是根结点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4086" y="5783466"/>
            <a:ext cx="760225" cy="642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695400" y="874794"/>
            <a:ext cx="4357718" cy="386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7.5.1  </a:t>
            </a:r>
            <a:r>
              <a:rPr lang="zh-CN" altLang="en-US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二叉树遍历的概念</a:t>
            </a:r>
            <a:endParaRPr lang="zh-CN" altLang="en-US" b="0" dirty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7"/>
          <p:cNvSpPr>
            <a:spLocks noChangeArrowheads="1"/>
          </p:cNvSpPr>
          <p:nvPr/>
        </p:nvSpPr>
        <p:spPr bwMode="auto">
          <a:xfrm>
            <a:off x="5734067" y="1865491"/>
            <a:ext cx="431800" cy="360362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4" name="Oval 8"/>
          <p:cNvSpPr>
            <a:spLocks noChangeArrowheads="1"/>
          </p:cNvSpPr>
          <p:nvPr/>
        </p:nvSpPr>
        <p:spPr bwMode="auto">
          <a:xfrm>
            <a:off x="5230829" y="2584629"/>
            <a:ext cx="431800" cy="360363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Oval 9"/>
          <p:cNvSpPr>
            <a:spLocks noChangeArrowheads="1"/>
          </p:cNvSpPr>
          <p:nvPr/>
        </p:nvSpPr>
        <p:spPr bwMode="auto">
          <a:xfrm>
            <a:off x="4797442" y="3305354"/>
            <a:ext cx="431800" cy="360363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 flipH="1">
            <a:off x="6022992" y="1576567"/>
            <a:ext cx="215900" cy="288925"/>
          </a:xfrm>
          <a:prstGeom prst="line">
            <a:avLst/>
          </a:prstGeom>
          <a:noFill/>
          <a:ln w="38100">
            <a:solidFill>
              <a:srgbClr val="663300"/>
            </a:solidFill>
            <a:round/>
            <a:tailEnd type="stealth" w="med" len="lg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>
            <a:off x="5548329" y="2200453"/>
            <a:ext cx="285750" cy="400050"/>
          </a:xfrm>
          <a:custGeom>
            <a:avLst/>
            <a:gdLst/>
            <a:ahLst/>
            <a:cxnLst>
              <a:cxn ang="0">
                <a:pos x="180" y="0"/>
              </a:cxn>
              <a:cxn ang="0">
                <a:pos x="0" y="252"/>
              </a:cxn>
            </a:cxnLst>
            <a:rect l="0" t="0" r="r" b="b"/>
            <a:pathLst>
              <a:path w="180" h="252">
                <a:moveTo>
                  <a:pt x="180" y="0"/>
                </a:moveTo>
                <a:lnTo>
                  <a:pt x="0" y="252"/>
                </a:lnTo>
              </a:path>
            </a:pathLst>
          </a:custGeom>
          <a:ln>
            <a:headEnd type="none" w="med" len="med"/>
            <a:tailEnd type="none" w="med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/>
          </a:p>
        </p:txBody>
      </p:sp>
      <p:sp>
        <p:nvSpPr>
          <p:cNvPr id="8" name="Freeform 12"/>
          <p:cNvSpPr/>
          <p:nvPr/>
        </p:nvSpPr>
        <p:spPr bwMode="auto">
          <a:xfrm>
            <a:off x="5087955" y="2911653"/>
            <a:ext cx="250825" cy="393700"/>
          </a:xfrm>
          <a:custGeom>
            <a:avLst/>
            <a:gdLst>
              <a:gd name="connsiteX0" fmla="*/ 158 w 158"/>
              <a:gd name="connsiteY0" fmla="*/ 0 h 248"/>
              <a:gd name="connsiteX1" fmla="*/ 0 w 158"/>
              <a:gd name="connsiteY1" fmla="*/ 248 h 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" h="248">
                <a:moveTo>
                  <a:pt x="158" y="0"/>
                </a:moveTo>
                <a:lnTo>
                  <a:pt x="0" y="248"/>
                </a:lnTo>
              </a:path>
            </a:pathLst>
          </a:custGeom>
          <a:ln>
            <a:headEnd type="none" w="med" len="med"/>
            <a:tailEnd type="none" w="med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/>
          </a:p>
        </p:txBody>
      </p:sp>
      <p:sp>
        <p:nvSpPr>
          <p:cNvPr id="9" name="Freeform 13"/>
          <p:cNvSpPr/>
          <p:nvPr/>
        </p:nvSpPr>
        <p:spPr bwMode="auto">
          <a:xfrm>
            <a:off x="6100779" y="2187753"/>
            <a:ext cx="374650" cy="444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6" y="280"/>
              </a:cxn>
            </a:cxnLst>
            <a:rect l="0" t="0" r="r" b="b"/>
            <a:pathLst>
              <a:path w="236" h="280">
                <a:moveTo>
                  <a:pt x="0" y="0"/>
                </a:moveTo>
                <a:lnTo>
                  <a:pt x="236" y="280"/>
                </a:lnTo>
              </a:path>
            </a:pathLst>
          </a:custGeom>
          <a:ln>
            <a:headEnd type="none" w="med" len="med"/>
            <a:tailEnd type="none" w="med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/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>
            <a:off x="5157805" y="3592691"/>
            <a:ext cx="360363" cy="360362"/>
          </a:xfrm>
          <a:prstGeom prst="lin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/>
          </a:p>
        </p:txBody>
      </p:sp>
      <p:sp>
        <p:nvSpPr>
          <p:cNvPr id="12" name="AutoShape 15"/>
          <p:cNvSpPr>
            <a:spLocks noChangeArrowheads="1"/>
          </p:cNvSpPr>
          <p:nvPr/>
        </p:nvSpPr>
        <p:spPr bwMode="auto">
          <a:xfrm>
            <a:off x="5157804" y="3953053"/>
            <a:ext cx="719138" cy="503238"/>
          </a:xfrm>
          <a:prstGeom prst="triangle">
            <a:avLst>
              <a:gd name="adj" fmla="val 50000"/>
            </a:avLst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Freeform 16"/>
          <p:cNvSpPr/>
          <p:nvPr/>
        </p:nvSpPr>
        <p:spPr bwMode="auto">
          <a:xfrm>
            <a:off x="5589605" y="2895779"/>
            <a:ext cx="339725" cy="4222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" y="266"/>
              </a:cxn>
            </a:cxnLst>
            <a:rect l="0" t="0" r="r" b="b"/>
            <a:pathLst>
              <a:path w="214" h="266">
                <a:moveTo>
                  <a:pt x="0" y="0"/>
                </a:moveTo>
                <a:lnTo>
                  <a:pt x="214" y="266"/>
                </a:lnTo>
              </a:path>
            </a:pathLst>
          </a:custGeom>
          <a:ln>
            <a:headEnd type="none" w="med" len="med"/>
            <a:tailEnd type="none" w="med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/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6238893" y="1360667"/>
            <a:ext cx="287337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1800" i="1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2524115" y="3727628"/>
            <a:ext cx="2305050" cy="46736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重点：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这个最左下结点，没有左子树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6" name="Group 27"/>
          <p:cNvGrpSpPr/>
          <p:nvPr/>
        </p:nvGrpSpPr>
        <p:grpSpPr bwMode="auto">
          <a:xfrm>
            <a:off x="4870473" y="2662418"/>
            <a:ext cx="296863" cy="642938"/>
            <a:chOff x="1973" y="1755"/>
            <a:chExt cx="187" cy="405"/>
          </a:xfrm>
        </p:grpSpPr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1973" y="1979"/>
              <a:ext cx="45" cy="181"/>
            </a:xfrm>
            <a:prstGeom prst="line">
              <a:avLst/>
            </a:prstGeom>
            <a:noFill/>
            <a:ln w="38100">
              <a:solidFill>
                <a:srgbClr val="663300"/>
              </a:solidFill>
              <a:round/>
              <a:tailEnd type="stealth" w="med" len="lg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1979" y="1755"/>
              <a:ext cx="181" cy="139"/>
            </a:xfrm>
            <a:prstGeom prst="rect">
              <a:avLst/>
            </a:prstGeom>
            <a:noFill/>
            <a:ln w="38100" algn="ctr">
              <a:noFill/>
              <a:miter lim="800000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</a:t>
              </a:r>
              <a:endPara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9" name="Group 24"/>
          <p:cNvGrpSpPr/>
          <p:nvPr/>
        </p:nvGrpSpPr>
        <p:grpSpPr bwMode="auto">
          <a:xfrm>
            <a:off x="4651395" y="876481"/>
            <a:ext cx="1152525" cy="2482850"/>
            <a:chOff x="1835" y="630"/>
            <a:chExt cx="726" cy="1564"/>
          </a:xfrm>
        </p:grpSpPr>
        <p:sp>
          <p:nvSpPr>
            <p:cNvPr id="20" name="Line 21"/>
            <p:cNvSpPr>
              <a:spLocks noChangeShapeType="1"/>
            </p:cNvSpPr>
            <p:nvPr/>
          </p:nvSpPr>
          <p:spPr bwMode="auto">
            <a:xfrm flipH="1">
              <a:off x="1835" y="1071"/>
              <a:ext cx="726" cy="953"/>
            </a:xfrm>
            <a:prstGeom prst="line">
              <a:avLst/>
            </a:prstGeom>
            <a:noFill/>
            <a:ln w="38100">
              <a:solidFill>
                <a:srgbClr val="336600"/>
              </a:solidFill>
              <a:round/>
              <a:tailEnd type="stealth" w="med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Text Box 22"/>
            <p:cNvSpPr txBox="1">
              <a:spLocks noChangeArrowheads="1"/>
            </p:cNvSpPr>
            <p:nvPr/>
          </p:nvSpPr>
          <p:spPr bwMode="auto">
            <a:xfrm rot="18445431">
              <a:off x="1305" y="1313"/>
              <a:ext cx="1564" cy="197"/>
            </a:xfrm>
            <a:prstGeom prst="rect">
              <a:avLst/>
            </a:prstGeom>
            <a:noFill/>
            <a:ln w="38100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①</a:t>
              </a:r>
              <a:r>
                <a:rPr lang="en-US" altLang="zh-CN" sz="180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边访问边进栈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2" name="Group 28"/>
          <p:cNvGrpSpPr/>
          <p:nvPr/>
        </p:nvGrpSpPr>
        <p:grpSpPr bwMode="auto">
          <a:xfrm>
            <a:off x="5535630" y="3445055"/>
            <a:ext cx="2917825" cy="1022350"/>
            <a:chOff x="2392" y="2248"/>
            <a:chExt cx="1838" cy="644"/>
          </a:xfrm>
        </p:grpSpPr>
        <p:sp>
          <p:nvSpPr>
            <p:cNvPr id="23" name="Text Box 23"/>
            <p:cNvSpPr txBox="1">
              <a:spLocks noChangeArrowheads="1"/>
            </p:cNvSpPr>
            <p:nvPr/>
          </p:nvSpPr>
          <p:spPr bwMode="auto">
            <a:xfrm>
              <a:off x="2699" y="2614"/>
              <a:ext cx="1531" cy="278"/>
            </a:xfrm>
            <a:prstGeom prst="rect">
              <a:avLst/>
            </a:prstGeom>
            <a:noFill/>
            <a:ln w="38100" algn="ctr">
              <a:noFill/>
              <a:miter lim="800000"/>
              <a:tailEnd type="none" w="med" len="lg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②</a:t>
              </a:r>
              <a:r>
                <a:rPr lang="zh-CN" altLang="en-US" sz="180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</a:t>
              </a: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-&gt;rchild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转向右子树做相同的工作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2392" y="2342"/>
              <a:ext cx="80" cy="226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0" y="226"/>
                </a:cxn>
              </a:cxnLst>
              <a:rect l="0" t="0" r="r" b="b"/>
              <a:pathLst>
                <a:path w="80" h="226">
                  <a:moveTo>
                    <a:pt x="80" y="0"/>
                  </a:moveTo>
                  <a:lnTo>
                    <a:pt x="0" y="226"/>
                  </a:lnTo>
                </a:path>
              </a:pathLst>
            </a:custGeom>
            <a:noFill/>
            <a:ln w="38100" cap="flat" cmpd="sng">
              <a:solidFill>
                <a:srgbClr val="663300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Text Box 26"/>
            <p:cNvSpPr txBox="1">
              <a:spLocks noChangeArrowheads="1"/>
            </p:cNvSpPr>
            <p:nvPr/>
          </p:nvSpPr>
          <p:spPr bwMode="auto">
            <a:xfrm>
              <a:off x="2517" y="2248"/>
              <a:ext cx="181" cy="139"/>
            </a:xfrm>
            <a:prstGeom prst="rect">
              <a:avLst/>
            </a:prstGeom>
            <a:noFill/>
            <a:ln w="38100" algn="ctr">
              <a:noFill/>
              <a:miter lim="800000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</a:t>
              </a:r>
              <a:endPara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6" name="Text Box 29"/>
          <p:cNvSpPr txBox="1">
            <a:spLocks noChangeArrowheads="1"/>
          </p:cNvSpPr>
          <p:nvPr/>
        </p:nvSpPr>
        <p:spPr bwMode="auto">
          <a:xfrm>
            <a:off x="3167057" y="805023"/>
            <a:ext cx="4103688" cy="337185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用于结点遍历，初始时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2000" i="1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rot="16200000" flipH="1">
            <a:off x="4784732" y="3389491"/>
            <a:ext cx="785818" cy="785818"/>
          </a:xfrm>
          <a:prstGeom prst="straightConnector1">
            <a:avLst/>
          </a:prstGeom>
          <a:ln w="38100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8"/>
          <p:cNvSpPr txBox="1"/>
          <p:nvPr/>
        </p:nvSpPr>
        <p:spPr>
          <a:xfrm>
            <a:off x="3519489" y="5589240"/>
            <a:ext cx="4429156" cy="108775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457200" indent="-457200" algn="l">
              <a:lnSpc>
                <a:spcPts val="2800"/>
              </a:lnSpc>
              <a:buBlip>
                <a:blip r:embed="rId1"/>
              </a:buBlip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栈中结点均已经访问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2800"/>
              </a:lnSpc>
              <a:buBlip>
                <a:blip r:embed="rId1"/>
              </a:buBlip>
            </a:pP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指向刚刚出栈结点的右子树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9" name="组合 35"/>
          <p:cNvGrpSpPr/>
          <p:nvPr/>
        </p:nvGrpSpPr>
        <p:grpSpPr>
          <a:xfrm>
            <a:off x="3595670" y="3805420"/>
            <a:ext cx="2857520" cy="1744457"/>
            <a:chOff x="785786" y="3289513"/>
            <a:chExt cx="2857520" cy="1744457"/>
          </a:xfrm>
        </p:grpSpPr>
        <p:cxnSp>
          <p:nvCxnSpPr>
            <p:cNvPr id="30" name="直接箭头连接符 29"/>
            <p:cNvCxnSpPr/>
            <p:nvPr/>
          </p:nvCxnSpPr>
          <p:spPr>
            <a:xfrm rot="5400000">
              <a:off x="1536786" y="3895041"/>
              <a:ext cx="1211851" cy="794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4"/>
            <p:cNvSpPr txBox="1"/>
            <p:nvPr/>
          </p:nvSpPr>
          <p:spPr>
            <a:xfrm>
              <a:off x="785786" y="4500570"/>
              <a:ext cx="2857520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如果不是最左下结点，其左子树一定遍历过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02" y="1633469"/>
            <a:ext cx="2623046" cy="26230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5" grpId="1" bldLvl="0" animBg="1"/>
      <p:bldP spid="28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135560" y="1700808"/>
            <a:ext cx="4143404" cy="440372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88000" tIns="108000" bIns="10800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p=b;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while (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栈不空或者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p!=NULL)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while (p!=NULL)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访问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所指结点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将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进栈；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p=p-&gt;lchild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以下考虑栈顶结点</a:t>
            </a:r>
            <a:endParaRPr lang="en-US" altLang="zh-CN" sz="18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if (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栈不空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出栈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；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p=p-&gt;rchild;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9416" y="908720"/>
            <a:ext cx="4143404" cy="3860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先序遍历非递归过程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5" name="组合 13"/>
          <p:cNvGrpSpPr/>
          <p:nvPr/>
        </p:nvGrpSpPr>
        <p:grpSpPr>
          <a:xfrm>
            <a:off x="6524628" y="2666906"/>
            <a:ext cx="1357322" cy="857256"/>
            <a:chOff x="5000628" y="1928802"/>
            <a:chExt cx="1357322" cy="857256"/>
          </a:xfrm>
        </p:grpSpPr>
        <p:sp>
          <p:nvSpPr>
            <p:cNvPr id="6" name="右大括号 5"/>
            <p:cNvSpPr/>
            <p:nvPr/>
          </p:nvSpPr>
          <p:spPr>
            <a:xfrm>
              <a:off x="5000628" y="1928802"/>
              <a:ext cx="214314" cy="857256"/>
            </a:xfrm>
            <a:prstGeom prst="rightBrac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>
                <a:spcBef>
                  <a:spcPts val="600"/>
                </a:spcBef>
              </a:pPr>
              <a:endParaRPr lang="zh-CN" altLang="en-US" sz="1800"/>
            </a:p>
          </p:txBody>
        </p:sp>
        <p:sp>
          <p:nvSpPr>
            <p:cNvPr id="7" name="TextBox 10"/>
            <p:cNvSpPr txBox="1"/>
            <p:nvPr/>
          </p:nvSpPr>
          <p:spPr>
            <a:xfrm>
              <a:off x="5214942" y="2143116"/>
              <a:ext cx="1143008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14"/>
          <p:cNvGrpSpPr/>
          <p:nvPr/>
        </p:nvGrpSpPr>
        <p:grpSpPr>
          <a:xfrm>
            <a:off x="6495007" y="4075570"/>
            <a:ext cx="1357322" cy="857256"/>
            <a:chOff x="4991103" y="3214686"/>
            <a:chExt cx="1357322" cy="857256"/>
          </a:xfrm>
        </p:grpSpPr>
        <p:sp>
          <p:nvSpPr>
            <p:cNvPr id="9" name="右大括号 8"/>
            <p:cNvSpPr/>
            <p:nvPr/>
          </p:nvSpPr>
          <p:spPr>
            <a:xfrm>
              <a:off x="4991103" y="3214686"/>
              <a:ext cx="214314" cy="857256"/>
            </a:xfrm>
            <a:prstGeom prst="rightBrac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>
                <a:spcBef>
                  <a:spcPts val="600"/>
                </a:spcBef>
              </a:pPr>
              <a:endParaRPr lang="zh-CN" altLang="en-US" sz="1800"/>
            </a:p>
          </p:txBody>
        </p:sp>
        <p:sp>
          <p:nvSpPr>
            <p:cNvPr id="10" name="TextBox 12"/>
            <p:cNvSpPr txBox="1"/>
            <p:nvPr/>
          </p:nvSpPr>
          <p:spPr>
            <a:xfrm>
              <a:off x="5205417" y="3429000"/>
              <a:ext cx="1143008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836712"/>
            <a:ext cx="5881092" cy="58810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2"/>
          <p:cNvGrpSpPr/>
          <p:nvPr/>
        </p:nvGrpSpPr>
        <p:grpSpPr>
          <a:xfrm>
            <a:off x="2309786" y="4126111"/>
            <a:ext cx="1512888" cy="936625"/>
            <a:chOff x="1330325" y="1777995"/>
            <a:chExt cx="1512888" cy="936625"/>
          </a:xfrm>
        </p:grpSpPr>
        <p:sp>
          <p:nvSpPr>
            <p:cNvPr id="4" name="Line 5"/>
            <p:cNvSpPr>
              <a:spLocks noChangeShapeType="1"/>
            </p:cNvSpPr>
            <p:nvPr/>
          </p:nvSpPr>
          <p:spPr bwMode="auto">
            <a:xfrm flipH="1">
              <a:off x="1619250" y="2065333"/>
              <a:ext cx="287338" cy="287337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2228850" y="2017708"/>
              <a:ext cx="301625" cy="3889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" y="245"/>
                </a:cxn>
              </a:cxnLst>
              <a:rect l="0" t="0" r="r" b="b"/>
              <a:pathLst>
                <a:path w="190" h="245">
                  <a:moveTo>
                    <a:pt x="0" y="0"/>
                  </a:moveTo>
                  <a:lnTo>
                    <a:pt x="190" y="245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Oval 27"/>
            <p:cNvSpPr>
              <a:spLocks noChangeArrowheads="1"/>
            </p:cNvSpPr>
            <p:nvPr/>
          </p:nvSpPr>
          <p:spPr bwMode="auto">
            <a:xfrm>
              <a:off x="1835150" y="1777995"/>
              <a:ext cx="431800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Oval 28"/>
            <p:cNvSpPr>
              <a:spLocks noChangeArrowheads="1"/>
            </p:cNvSpPr>
            <p:nvPr/>
          </p:nvSpPr>
          <p:spPr bwMode="auto">
            <a:xfrm>
              <a:off x="1330325" y="2354258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" name="Oval 29"/>
            <p:cNvSpPr>
              <a:spLocks noChangeArrowheads="1"/>
            </p:cNvSpPr>
            <p:nvPr/>
          </p:nvSpPr>
          <p:spPr bwMode="auto">
            <a:xfrm>
              <a:off x="2411413" y="2352670"/>
              <a:ext cx="431800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9" name="TextBox 11"/>
          <p:cNvSpPr txBox="1"/>
          <p:nvPr/>
        </p:nvSpPr>
        <p:spPr>
          <a:xfrm>
            <a:off x="2024034" y="2768788"/>
            <a:ext cx="6215106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改为：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do 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阶段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；阶段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 } while(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栈不空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  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?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095472" y="839963"/>
            <a:ext cx="7143800" cy="963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外循环：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</a:pP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while (</a:t>
            </a:r>
            <a:r>
              <a: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栈不空或者</a:t>
            </a:r>
            <a:r>
              <a:rPr lang="en-US" altLang="zh-CN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p!=NULL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{ 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阶段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；阶段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 }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2" name="组合 19"/>
          <p:cNvGrpSpPr/>
          <p:nvPr/>
        </p:nvGrpSpPr>
        <p:grpSpPr>
          <a:xfrm>
            <a:off x="4310051" y="4126110"/>
            <a:ext cx="723897" cy="1260000"/>
            <a:chOff x="2714612" y="3429000"/>
            <a:chExt cx="723897" cy="1260000"/>
          </a:xfrm>
        </p:grpSpPr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2714612" y="3429000"/>
              <a:ext cx="0" cy="1260000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1800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3438509" y="3429000"/>
              <a:ext cx="0" cy="1260000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1800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2714612" y="4681534"/>
              <a:ext cx="720000" cy="0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1800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Oval 27"/>
            <p:cNvSpPr>
              <a:spLocks noChangeArrowheads="1"/>
            </p:cNvSpPr>
            <p:nvPr/>
          </p:nvSpPr>
          <p:spPr bwMode="auto">
            <a:xfrm>
              <a:off x="2863833" y="4122182"/>
              <a:ext cx="431800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Oval 28"/>
            <p:cNvSpPr>
              <a:spLocks noChangeArrowheads="1"/>
            </p:cNvSpPr>
            <p:nvPr/>
          </p:nvSpPr>
          <p:spPr bwMode="auto">
            <a:xfrm>
              <a:off x="2863833" y="3547506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组合 33"/>
          <p:cNvGrpSpPr/>
          <p:nvPr/>
        </p:nvGrpSpPr>
        <p:grpSpPr>
          <a:xfrm>
            <a:off x="5834752" y="4126110"/>
            <a:ext cx="1000132" cy="1858484"/>
            <a:chOff x="3920112" y="3429000"/>
            <a:chExt cx="1000132" cy="1858484"/>
          </a:xfrm>
        </p:grpSpPr>
        <p:grpSp>
          <p:nvGrpSpPr>
            <p:cNvPr id="19" name="组合 20"/>
            <p:cNvGrpSpPr/>
            <p:nvPr/>
          </p:nvGrpSpPr>
          <p:grpSpPr>
            <a:xfrm>
              <a:off x="3990979" y="3429000"/>
              <a:ext cx="723897" cy="1260000"/>
              <a:chOff x="2714612" y="3429000"/>
              <a:chExt cx="723897" cy="1260000"/>
            </a:xfrm>
          </p:grpSpPr>
          <p:sp>
            <p:nvSpPr>
              <p:cNvPr id="21" name="Line 15"/>
              <p:cNvSpPr>
                <a:spLocks noChangeShapeType="1"/>
              </p:cNvSpPr>
              <p:nvPr/>
            </p:nvSpPr>
            <p:spPr bwMode="auto">
              <a:xfrm>
                <a:off x="2714612" y="3429000"/>
                <a:ext cx="0" cy="1260000"/>
              </a:xfrm>
              <a:prstGeom prst="line">
                <a:avLst/>
              </a:prstGeom>
              <a:ln>
                <a:tailEnd type="none" w="med" len="lg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 sz="1800" b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2" name="Line 16"/>
              <p:cNvSpPr>
                <a:spLocks noChangeShapeType="1"/>
              </p:cNvSpPr>
              <p:nvPr/>
            </p:nvSpPr>
            <p:spPr bwMode="auto">
              <a:xfrm>
                <a:off x="3438509" y="3429000"/>
                <a:ext cx="0" cy="1260000"/>
              </a:xfrm>
              <a:prstGeom prst="line">
                <a:avLst/>
              </a:prstGeom>
              <a:ln>
                <a:tailEnd type="none" w="med" len="lg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 sz="1800" b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3" name="Line 17"/>
              <p:cNvSpPr>
                <a:spLocks noChangeShapeType="1"/>
              </p:cNvSpPr>
              <p:nvPr/>
            </p:nvSpPr>
            <p:spPr bwMode="auto">
              <a:xfrm>
                <a:off x="2714612" y="4681534"/>
                <a:ext cx="720000" cy="0"/>
              </a:xfrm>
              <a:prstGeom prst="line">
                <a:avLst/>
              </a:prstGeom>
              <a:ln>
                <a:tailEnd type="none" w="med" len="lg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 sz="1800" b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4" name="Oval 27"/>
              <p:cNvSpPr>
                <a:spLocks noChangeArrowheads="1"/>
              </p:cNvSpPr>
              <p:nvPr/>
            </p:nvSpPr>
            <p:spPr bwMode="auto">
              <a:xfrm>
                <a:off x="2863833" y="4112134"/>
                <a:ext cx="431800" cy="36036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b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A</a:t>
                </a:r>
                <a:endParaRPr lang="en-US" altLang="zh-CN" sz="1800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0" name="TextBox 26"/>
            <p:cNvSpPr txBox="1"/>
            <p:nvPr/>
          </p:nvSpPr>
          <p:spPr>
            <a:xfrm>
              <a:off x="3920112" y="4754084"/>
              <a:ext cx="1000132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b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p=NULL</a:t>
              </a:r>
              <a:endPara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5" name="组合 34"/>
          <p:cNvGrpSpPr/>
          <p:nvPr/>
        </p:nvGrpSpPr>
        <p:grpSpPr>
          <a:xfrm>
            <a:off x="7548694" y="4126110"/>
            <a:ext cx="833323" cy="1657600"/>
            <a:chOff x="5419739" y="3429000"/>
            <a:chExt cx="833323" cy="1657600"/>
          </a:xfrm>
        </p:grpSpPr>
        <p:grpSp>
          <p:nvGrpSpPr>
            <p:cNvPr id="26" name="组合 27"/>
            <p:cNvGrpSpPr/>
            <p:nvPr/>
          </p:nvGrpSpPr>
          <p:grpSpPr>
            <a:xfrm>
              <a:off x="5419739" y="3429000"/>
              <a:ext cx="723897" cy="1260000"/>
              <a:chOff x="2714612" y="3429000"/>
              <a:chExt cx="723897" cy="1260000"/>
            </a:xfrm>
          </p:grpSpPr>
          <p:sp>
            <p:nvSpPr>
              <p:cNvPr id="28" name="Line 15"/>
              <p:cNvSpPr>
                <a:spLocks noChangeShapeType="1"/>
              </p:cNvSpPr>
              <p:nvPr/>
            </p:nvSpPr>
            <p:spPr bwMode="auto">
              <a:xfrm>
                <a:off x="2714612" y="3429000"/>
                <a:ext cx="0" cy="1260000"/>
              </a:xfrm>
              <a:prstGeom prst="line">
                <a:avLst/>
              </a:prstGeom>
              <a:ln>
                <a:tailEnd type="none" w="med" len="lg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9" name="Line 16"/>
              <p:cNvSpPr>
                <a:spLocks noChangeShapeType="1"/>
              </p:cNvSpPr>
              <p:nvPr/>
            </p:nvSpPr>
            <p:spPr bwMode="auto">
              <a:xfrm>
                <a:off x="3438509" y="3429000"/>
                <a:ext cx="0" cy="1260000"/>
              </a:xfrm>
              <a:prstGeom prst="line">
                <a:avLst/>
              </a:prstGeom>
              <a:ln>
                <a:tailEnd type="none" w="med" len="lg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0" name="Line 17"/>
              <p:cNvSpPr>
                <a:spLocks noChangeShapeType="1"/>
              </p:cNvSpPr>
              <p:nvPr/>
            </p:nvSpPr>
            <p:spPr bwMode="auto">
              <a:xfrm>
                <a:off x="2714612" y="4681534"/>
                <a:ext cx="720000" cy="0"/>
              </a:xfrm>
              <a:prstGeom prst="line">
                <a:avLst/>
              </a:prstGeom>
              <a:ln>
                <a:tailEnd type="none" w="med" len="lg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7" name="TextBox 32"/>
            <p:cNvSpPr txBox="1"/>
            <p:nvPr/>
          </p:nvSpPr>
          <p:spPr>
            <a:xfrm>
              <a:off x="5467244" y="4774180"/>
              <a:ext cx="785818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p=C↑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1" name="右箭头 35"/>
          <p:cNvSpPr/>
          <p:nvPr/>
        </p:nvSpPr>
        <p:spPr bwMode="auto">
          <a:xfrm>
            <a:off x="5310182" y="4626176"/>
            <a:ext cx="357190" cy="214314"/>
          </a:xfrm>
          <a:prstGeom prst="rightArrow">
            <a:avLst/>
          </a:prstGeom>
          <a:ln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右箭头 36"/>
          <p:cNvSpPr/>
          <p:nvPr/>
        </p:nvSpPr>
        <p:spPr bwMode="auto">
          <a:xfrm>
            <a:off x="7024694" y="4626176"/>
            <a:ext cx="357190" cy="214314"/>
          </a:xfrm>
          <a:prstGeom prst="rightArrow">
            <a:avLst/>
          </a:prstGeom>
          <a:ln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右箭头 37"/>
          <p:cNvSpPr/>
          <p:nvPr/>
        </p:nvSpPr>
        <p:spPr bwMode="auto">
          <a:xfrm>
            <a:off x="8667768" y="4626176"/>
            <a:ext cx="357190" cy="214314"/>
          </a:xfrm>
          <a:prstGeom prst="rightArrow">
            <a:avLst/>
          </a:prstGeom>
          <a:ln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8"/>
          <p:cNvSpPr txBox="1"/>
          <p:nvPr/>
        </p:nvSpPr>
        <p:spPr>
          <a:xfrm>
            <a:off x="9086348" y="4544690"/>
            <a:ext cx="1020228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结束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40"/>
          <p:cNvSpPr txBox="1"/>
          <p:nvPr/>
        </p:nvSpPr>
        <p:spPr>
          <a:xfrm>
            <a:off x="3309918" y="2054408"/>
            <a:ext cx="242889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栈空且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=NULL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结束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6" name="下箭头 41"/>
          <p:cNvSpPr/>
          <p:nvPr/>
        </p:nvSpPr>
        <p:spPr bwMode="auto">
          <a:xfrm>
            <a:off x="4310050" y="1625780"/>
            <a:ext cx="214314" cy="360000"/>
          </a:xfrm>
          <a:prstGeom prst="downArrow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3952860" y="6269250"/>
            <a:ext cx="450059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循环结束条件：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栈空并且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=NULL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1" grpId="0" animBg="1"/>
      <p:bldP spid="32" grpId="0" animBg="1"/>
      <p:bldP spid="33" grpId="0" animBg="1"/>
      <p:bldP spid="34" grpId="0"/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42"/>
          <p:cNvGrpSpPr/>
          <p:nvPr/>
        </p:nvGrpSpPr>
        <p:grpSpPr>
          <a:xfrm>
            <a:off x="3809984" y="837113"/>
            <a:ext cx="3387722" cy="2760345"/>
            <a:chOff x="571472" y="1468999"/>
            <a:chExt cx="3387722" cy="2760345"/>
          </a:xfrm>
        </p:grpSpPr>
        <p:sp>
          <p:nvSpPr>
            <p:cNvPr id="11" name="Line 15"/>
            <p:cNvSpPr>
              <a:spLocks noChangeShapeType="1"/>
            </p:cNvSpPr>
            <p:nvPr/>
          </p:nvSpPr>
          <p:spPr bwMode="auto">
            <a:xfrm>
              <a:off x="1954168" y="1713456"/>
              <a:ext cx="196866" cy="315931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pPr>
                <a:spcBef>
                  <a:spcPts val="600"/>
                </a:spcBef>
              </a:pPr>
              <a:endParaRPr lang="zh-CN" altLang="en-US"/>
            </a:p>
          </p:txBody>
        </p:sp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1670005" y="1468999"/>
              <a:ext cx="288925" cy="33718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Text Box 17"/>
            <p:cNvSpPr txBox="1">
              <a:spLocks noChangeArrowheads="1"/>
            </p:cNvSpPr>
            <p:nvPr/>
          </p:nvSpPr>
          <p:spPr bwMode="auto">
            <a:xfrm>
              <a:off x="571472" y="3916924"/>
              <a:ext cx="1387458" cy="3124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-&gt;lchild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2443134" y="3916924"/>
              <a:ext cx="1516060" cy="3124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-&gt;rchild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Oval 19"/>
            <p:cNvSpPr>
              <a:spLocks noChangeArrowheads="1"/>
            </p:cNvSpPr>
            <p:nvPr/>
          </p:nvSpPr>
          <p:spPr bwMode="auto">
            <a:xfrm>
              <a:off x="1781147" y="2045262"/>
              <a:ext cx="863600" cy="504825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tailEnd type="none" w="med" len="lg"/>
            </a:ln>
            <a:effectLst/>
          </p:spPr>
          <p:txBody>
            <a:bodyPr wrap="none" anchor="ctr"/>
            <a:lstStyle/>
            <a:p>
              <a:pPr>
                <a:spcBef>
                  <a:spcPts val="600"/>
                </a:spcBef>
              </a:pP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endPara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AutoShape 20"/>
            <p:cNvSpPr>
              <a:spLocks noChangeArrowheads="1"/>
            </p:cNvSpPr>
            <p:nvPr/>
          </p:nvSpPr>
          <p:spPr bwMode="auto">
            <a:xfrm>
              <a:off x="654022" y="2981887"/>
              <a:ext cx="1150937" cy="792162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tailEnd type="none" w="med" len="lg"/>
            </a:ln>
            <a:effectLst/>
          </p:spPr>
          <p:txBody>
            <a:bodyPr wrap="none" anchor="ctr"/>
            <a:lstStyle/>
            <a:p>
              <a:pPr>
                <a:lnSpc>
                  <a:spcPts val="1200"/>
                </a:lnSpc>
                <a:spcBef>
                  <a:spcPts val="600"/>
                </a:spcBef>
              </a:pP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AutoShape 21"/>
            <p:cNvSpPr>
              <a:spLocks noChangeArrowheads="1"/>
            </p:cNvSpPr>
            <p:nvPr/>
          </p:nvSpPr>
          <p:spPr bwMode="auto">
            <a:xfrm>
              <a:off x="2516159" y="2981887"/>
              <a:ext cx="1150938" cy="792162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tailEnd type="none" w="med" len="lg"/>
            </a:ln>
            <a:effectLst/>
          </p:spPr>
          <p:txBody>
            <a:bodyPr wrap="none" anchor="ctr"/>
            <a:lstStyle/>
            <a:p>
              <a:pPr>
                <a:lnSpc>
                  <a:spcPts val="1200"/>
                </a:lnSpc>
                <a:spcBef>
                  <a:spcPts val="600"/>
                </a:spcBef>
              </a:pP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endPara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Line 22"/>
            <p:cNvSpPr>
              <a:spLocks noChangeShapeType="1"/>
            </p:cNvSpPr>
            <p:nvPr/>
          </p:nvSpPr>
          <p:spPr bwMode="auto">
            <a:xfrm flipH="1">
              <a:off x="1301722" y="2477062"/>
              <a:ext cx="647700" cy="6492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stealth" w="med" len="lg"/>
            </a:ln>
            <a:effectLst/>
          </p:spPr>
          <p:txBody>
            <a:bodyPr wrap="none"/>
            <a:lstStyle/>
            <a:p>
              <a:pPr>
                <a:spcBef>
                  <a:spcPts val="600"/>
                </a:spcBef>
              </a:pPr>
              <a:endParaRPr lang="zh-CN" altLang="en-US"/>
            </a:p>
          </p:txBody>
        </p:sp>
        <p:sp>
          <p:nvSpPr>
            <p:cNvPr id="19" name="Freeform 23"/>
            <p:cNvSpPr/>
            <p:nvPr/>
          </p:nvSpPr>
          <p:spPr bwMode="auto">
            <a:xfrm>
              <a:off x="2490759" y="2489762"/>
              <a:ext cx="542925" cy="577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2" y="364"/>
                </a:cxn>
              </a:cxnLst>
              <a:rect l="0" t="0" r="r" b="b"/>
              <a:pathLst>
                <a:path w="342" h="364">
                  <a:moveTo>
                    <a:pt x="0" y="0"/>
                  </a:moveTo>
                  <a:lnTo>
                    <a:pt x="342" y="364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  <p:txBody>
            <a:bodyPr wrap="none"/>
            <a:lstStyle/>
            <a:p>
              <a:pPr>
                <a:spcBef>
                  <a:spcPts val="600"/>
                </a:spcBef>
              </a:pPr>
              <a:endParaRPr lang="zh-CN" altLang="en-US"/>
            </a:p>
          </p:txBody>
        </p:sp>
      </p:grpSp>
      <p:sp>
        <p:nvSpPr>
          <p:cNvPr id="20" name="TextBox 52"/>
          <p:cNvSpPr txBox="1"/>
          <p:nvPr/>
        </p:nvSpPr>
        <p:spPr>
          <a:xfrm>
            <a:off x="1881158" y="4051822"/>
            <a:ext cx="84296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当根结点出栈时，表示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已经访问，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已经遍历，此时栈空，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指向右孩子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1" name="下箭头 53"/>
          <p:cNvSpPr/>
          <p:nvPr/>
        </p:nvSpPr>
        <p:spPr bwMode="auto">
          <a:xfrm>
            <a:off x="5524496" y="4551888"/>
            <a:ext cx="214314" cy="357190"/>
          </a:xfrm>
          <a:prstGeom prst="downArrow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spcBef>
                <a:spcPts val="600"/>
              </a:spcBef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54"/>
          <p:cNvSpPr txBox="1"/>
          <p:nvPr/>
        </p:nvSpPr>
        <p:spPr>
          <a:xfrm>
            <a:off x="3309918" y="5051954"/>
            <a:ext cx="471490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如果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栈空并且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=NULL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，说明没有右子树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3" name="下箭头 55"/>
          <p:cNvSpPr/>
          <p:nvPr/>
        </p:nvSpPr>
        <p:spPr bwMode="auto">
          <a:xfrm>
            <a:off x="5524496" y="5480582"/>
            <a:ext cx="214314" cy="357190"/>
          </a:xfrm>
          <a:prstGeom prst="downArrow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spcBef>
                <a:spcPts val="600"/>
              </a:spcBef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56"/>
          <p:cNvSpPr txBox="1"/>
          <p:nvPr/>
        </p:nvSpPr>
        <p:spPr>
          <a:xfrm>
            <a:off x="4452926" y="5909210"/>
            <a:ext cx="25717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整个二叉树遍历完毕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TextBox 17"/>
          <p:cNvSpPr txBox="1"/>
          <p:nvPr/>
        </p:nvSpPr>
        <p:spPr>
          <a:xfrm>
            <a:off x="2024034" y="1051426"/>
            <a:ext cx="200026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考虑一般情况：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"/>
          <p:cNvSpPr>
            <a:spLocks noChangeShapeType="1"/>
          </p:cNvSpPr>
          <p:nvPr/>
        </p:nvSpPr>
        <p:spPr bwMode="auto">
          <a:xfrm>
            <a:off x="2671764" y="3123561"/>
            <a:ext cx="288925" cy="287337"/>
          </a:xfrm>
          <a:prstGeom prst="line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pPr>
              <a:spcBef>
                <a:spcPts val="600"/>
              </a:spcBef>
            </a:pPr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Line 3"/>
          <p:cNvSpPr>
            <a:spLocks noChangeShapeType="1"/>
          </p:cNvSpPr>
          <p:nvPr/>
        </p:nvSpPr>
        <p:spPr bwMode="auto">
          <a:xfrm flipH="1">
            <a:off x="3214689" y="1961511"/>
            <a:ext cx="287337" cy="287337"/>
          </a:xfrm>
          <a:prstGeom prst="line">
            <a:avLst/>
          </a:prstGeom>
          <a:ln w="19050">
            <a:tailEnd type="arrow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pPr>
              <a:spcBef>
                <a:spcPts val="600"/>
              </a:spcBef>
            </a:pPr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Freeform 4"/>
          <p:cNvSpPr/>
          <p:nvPr/>
        </p:nvSpPr>
        <p:spPr bwMode="auto">
          <a:xfrm>
            <a:off x="3809985" y="1956732"/>
            <a:ext cx="296879" cy="32704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" y="245"/>
              </a:cxn>
            </a:cxnLst>
            <a:rect l="0" t="0" r="r" b="b"/>
            <a:pathLst>
              <a:path w="190" h="245">
                <a:moveTo>
                  <a:pt x="0" y="0"/>
                </a:moveTo>
                <a:lnTo>
                  <a:pt x="190" y="245"/>
                </a:ln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pPr>
              <a:spcBef>
                <a:spcPts val="600"/>
              </a:spcBef>
            </a:pPr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 flipH="1">
            <a:off x="2701901" y="2528236"/>
            <a:ext cx="322265" cy="319090"/>
          </a:xfrm>
          <a:prstGeom prst="line">
            <a:avLst/>
          </a:prstGeom>
          <a:ln w="19050">
            <a:tailEnd type="arrow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pPr>
              <a:spcBef>
                <a:spcPts val="600"/>
              </a:spcBef>
            </a:pPr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 flipH="1">
            <a:off x="3781425" y="2566347"/>
            <a:ext cx="287338" cy="287338"/>
          </a:xfrm>
          <a:prstGeom prst="line">
            <a:avLst/>
          </a:prstGeom>
          <a:ln w="19050">
            <a:tailEnd type="arrow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pPr>
              <a:spcBef>
                <a:spcPts val="600"/>
              </a:spcBef>
            </a:pPr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4310050" y="2528237"/>
            <a:ext cx="287350" cy="331799"/>
          </a:xfrm>
          <a:prstGeom prst="line">
            <a:avLst/>
          </a:prstGeom>
          <a:ln w="19050">
            <a:tailEnd type="arrow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pPr>
              <a:spcBef>
                <a:spcPts val="600"/>
              </a:spcBef>
            </a:pPr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val 8"/>
          <p:cNvSpPr>
            <a:spLocks noChangeArrowheads="1"/>
          </p:cNvSpPr>
          <p:nvPr/>
        </p:nvSpPr>
        <p:spPr bwMode="auto">
          <a:xfrm>
            <a:off x="3430588" y="1674173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1" name="Oval 9"/>
          <p:cNvSpPr>
            <a:spLocks noChangeArrowheads="1"/>
          </p:cNvSpPr>
          <p:nvPr/>
        </p:nvSpPr>
        <p:spPr bwMode="auto">
          <a:xfrm>
            <a:off x="2925763" y="2248848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2" name="Oval 10"/>
          <p:cNvSpPr>
            <a:spLocks noChangeArrowheads="1"/>
          </p:cNvSpPr>
          <p:nvPr/>
        </p:nvSpPr>
        <p:spPr bwMode="auto">
          <a:xfrm>
            <a:off x="4006850" y="2248848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3" name="Oval 11"/>
          <p:cNvSpPr>
            <a:spLocks noChangeArrowheads="1"/>
          </p:cNvSpPr>
          <p:nvPr/>
        </p:nvSpPr>
        <p:spPr bwMode="auto">
          <a:xfrm>
            <a:off x="2351088" y="2825110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4" name="Oval 12"/>
          <p:cNvSpPr>
            <a:spLocks noChangeArrowheads="1"/>
          </p:cNvSpPr>
          <p:nvPr/>
        </p:nvSpPr>
        <p:spPr bwMode="auto">
          <a:xfrm>
            <a:off x="3432175" y="2825110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Oval 13"/>
          <p:cNvSpPr>
            <a:spLocks noChangeArrowheads="1"/>
          </p:cNvSpPr>
          <p:nvPr/>
        </p:nvSpPr>
        <p:spPr bwMode="auto">
          <a:xfrm>
            <a:off x="2925763" y="3329935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" name="Oval 14"/>
          <p:cNvSpPr>
            <a:spLocks noChangeArrowheads="1"/>
          </p:cNvSpPr>
          <p:nvPr/>
        </p:nvSpPr>
        <p:spPr bwMode="auto">
          <a:xfrm>
            <a:off x="4511675" y="2825110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7" name="Line 15"/>
          <p:cNvSpPr>
            <a:spLocks noChangeShapeType="1"/>
          </p:cNvSpPr>
          <p:nvPr/>
        </p:nvSpPr>
        <p:spPr bwMode="auto">
          <a:xfrm>
            <a:off x="3000375" y="4626923"/>
            <a:ext cx="0" cy="1800225"/>
          </a:xfrm>
          <a:prstGeom prst="line">
            <a:avLst/>
          </a:prstGeom>
          <a:ln>
            <a:tailEnd type="none" w="med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pPr>
              <a:spcBef>
                <a:spcPts val="600"/>
              </a:spcBef>
            </a:pPr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Line 16"/>
          <p:cNvSpPr>
            <a:spLocks noChangeShapeType="1"/>
          </p:cNvSpPr>
          <p:nvPr/>
        </p:nvSpPr>
        <p:spPr bwMode="auto">
          <a:xfrm>
            <a:off x="4152900" y="4626923"/>
            <a:ext cx="0" cy="1800225"/>
          </a:xfrm>
          <a:prstGeom prst="line">
            <a:avLst/>
          </a:prstGeom>
          <a:ln>
            <a:tailEnd type="none" w="med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pPr>
              <a:spcBef>
                <a:spcPts val="600"/>
              </a:spcBef>
            </a:pPr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Line 17"/>
          <p:cNvSpPr>
            <a:spLocks noChangeShapeType="1"/>
          </p:cNvSpPr>
          <p:nvPr/>
        </p:nvSpPr>
        <p:spPr bwMode="auto">
          <a:xfrm>
            <a:off x="3000376" y="6450960"/>
            <a:ext cx="1152525" cy="0"/>
          </a:xfrm>
          <a:prstGeom prst="line">
            <a:avLst/>
          </a:prstGeom>
          <a:ln>
            <a:tailEnd type="none" w="med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pPr>
              <a:spcBef>
                <a:spcPts val="600"/>
              </a:spcBef>
            </a:pPr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 Box 18"/>
          <p:cNvSpPr txBox="1">
            <a:spLocks noChangeArrowheads="1"/>
          </p:cNvSpPr>
          <p:nvPr/>
        </p:nvSpPr>
        <p:spPr bwMode="auto">
          <a:xfrm>
            <a:off x="3086088" y="6588060"/>
            <a:ext cx="1152525" cy="31242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ts val="600"/>
              </a:spcBef>
            </a:pP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一个栈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1" name="Oval 19"/>
          <p:cNvSpPr>
            <a:spLocks noChangeArrowheads="1"/>
          </p:cNvSpPr>
          <p:nvPr/>
        </p:nvSpPr>
        <p:spPr bwMode="auto">
          <a:xfrm>
            <a:off x="3430588" y="1674173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2" name="Oval 20"/>
          <p:cNvSpPr>
            <a:spLocks noChangeArrowheads="1"/>
          </p:cNvSpPr>
          <p:nvPr/>
        </p:nvSpPr>
        <p:spPr bwMode="auto">
          <a:xfrm>
            <a:off x="2925763" y="2250435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3" name="Oval 21"/>
          <p:cNvSpPr>
            <a:spLocks noChangeArrowheads="1"/>
          </p:cNvSpPr>
          <p:nvPr/>
        </p:nvSpPr>
        <p:spPr bwMode="auto">
          <a:xfrm>
            <a:off x="4006850" y="2248848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4" name="Oval 22"/>
          <p:cNvSpPr>
            <a:spLocks noChangeArrowheads="1"/>
          </p:cNvSpPr>
          <p:nvPr/>
        </p:nvSpPr>
        <p:spPr bwMode="auto">
          <a:xfrm>
            <a:off x="2351088" y="2826698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5" name="Oval 23"/>
          <p:cNvSpPr>
            <a:spLocks noChangeArrowheads="1"/>
          </p:cNvSpPr>
          <p:nvPr/>
        </p:nvSpPr>
        <p:spPr bwMode="auto">
          <a:xfrm>
            <a:off x="3432175" y="2813998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6" name="Oval 24"/>
          <p:cNvSpPr>
            <a:spLocks noChangeArrowheads="1"/>
          </p:cNvSpPr>
          <p:nvPr/>
        </p:nvSpPr>
        <p:spPr bwMode="auto">
          <a:xfrm>
            <a:off x="2925763" y="3329935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7" name="Oval 25"/>
          <p:cNvSpPr>
            <a:spLocks noChangeArrowheads="1"/>
          </p:cNvSpPr>
          <p:nvPr/>
        </p:nvSpPr>
        <p:spPr bwMode="auto">
          <a:xfrm>
            <a:off x="4511675" y="2825110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8" name="Text Box 26"/>
          <p:cNvSpPr txBox="1">
            <a:spLocks noChangeArrowheads="1"/>
          </p:cNvSpPr>
          <p:nvPr/>
        </p:nvSpPr>
        <p:spPr bwMode="auto">
          <a:xfrm>
            <a:off x="5519739" y="2948934"/>
            <a:ext cx="1728787" cy="337185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ts val="600"/>
              </a:spcBef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先序序列：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9" name="Text Box 27"/>
          <p:cNvSpPr txBox="1">
            <a:spLocks noChangeArrowheads="1"/>
          </p:cNvSpPr>
          <p:nvPr/>
        </p:nvSpPr>
        <p:spPr bwMode="auto">
          <a:xfrm>
            <a:off x="5537200" y="3591872"/>
            <a:ext cx="433388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0" name="Text Box 28"/>
          <p:cNvSpPr txBox="1">
            <a:spLocks noChangeArrowheads="1"/>
          </p:cNvSpPr>
          <p:nvPr/>
        </p:nvSpPr>
        <p:spPr bwMode="auto">
          <a:xfrm>
            <a:off x="6184900" y="3591872"/>
            <a:ext cx="433388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1" name="Text Box 29"/>
          <p:cNvSpPr txBox="1">
            <a:spLocks noChangeArrowheads="1"/>
          </p:cNvSpPr>
          <p:nvPr/>
        </p:nvSpPr>
        <p:spPr bwMode="auto">
          <a:xfrm>
            <a:off x="6832600" y="3591872"/>
            <a:ext cx="433388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2" name="Text Box 30"/>
          <p:cNvSpPr txBox="1">
            <a:spLocks noChangeArrowheads="1"/>
          </p:cNvSpPr>
          <p:nvPr/>
        </p:nvSpPr>
        <p:spPr bwMode="auto">
          <a:xfrm>
            <a:off x="7481889" y="3591872"/>
            <a:ext cx="433387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3" name="Text Box 31"/>
          <p:cNvSpPr txBox="1">
            <a:spLocks noChangeArrowheads="1"/>
          </p:cNvSpPr>
          <p:nvPr/>
        </p:nvSpPr>
        <p:spPr bwMode="auto">
          <a:xfrm>
            <a:off x="8037514" y="3591872"/>
            <a:ext cx="433387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4" name="Text Box 32"/>
          <p:cNvSpPr txBox="1">
            <a:spLocks noChangeArrowheads="1"/>
          </p:cNvSpPr>
          <p:nvPr/>
        </p:nvSpPr>
        <p:spPr bwMode="auto">
          <a:xfrm>
            <a:off x="8596331" y="3591872"/>
            <a:ext cx="433387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5" name="Text Box 33"/>
          <p:cNvSpPr txBox="1">
            <a:spLocks noChangeArrowheads="1"/>
          </p:cNvSpPr>
          <p:nvPr/>
        </p:nvSpPr>
        <p:spPr bwMode="auto">
          <a:xfrm>
            <a:off x="9167834" y="3591872"/>
            <a:ext cx="433388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6" name="Text Box 34"/>
          <p:cNvSpPr txBox="1">
            <a:spLocks noChangeArrowheads="1"/>
          </p:cNvSpPr>
          <p:nvPr/>
        </p:nvSpPr>
        <p:spPr bwMode="auto">
          <a:xfrm>
            <a:off x="6096001" y="4885690"/>
            <a:ext cx="3505220" cy="534035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先序遍历完毕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7" name="Text Box 41"/>
          <p:cNvSpPr txBox="1">
            <a:spLocks noChangeArrowheads="1"/>
          </p:cNvSpPr>
          <p:nvPr/>
        </p:nvSpPr>
        <p:spPr bwMode="auto">
          <a:xfrm>
            <a:off x="1873179" y="836712"/>
            <a:ext cx="3214709" cy="386080"/>
          </a:xfrm>
          <a:prstGeom prst="rect">
            <a:avLst/>
          </a:prstGeom>
          <a:solidFill>
            <a:srgbClr val="7030A0"/>
          </a:solidFill>
          <a:ln w="38100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先序非递归算法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演示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48" name="直接箭头连接符 47"/>
          <p:cNvCxnSpPr>
            <a:stCxn id="36" idx="5"/>
          </p:cNvCxnSpPr>
          <p:nvPr/>
        </p:nvCxnSpPr>
        <p:spPr>
          <a:xfrm rot="16200000" flipH="1">
            <a:off x="3249544" y="3682307"/>
            <a:ext cx="176597" cy="87029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6" idx="3"/>
          </p:cNvCxnSpPr>
          <p:nvPr/>
        </p:nvCxnSpPr>
        <p:spPr>
          <a:xfrm rot="5400000">
            <a:off x="2846848" y="3671968"/>
            <a:ext cx="176597" cy="107709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rot="16200000" flipH="1">
            <a:off x="3759135" y="3215964"/>
            <a:ext cx="176597" cy="87029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rot="5400000">
            <a:off x="3385014" y="3205625"/>
            <a:ext cx="176597" cy="107709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rot="16200000" flipH="1">
            <a:off x="4821179" y="3215964"/>
            <a:ext cx="176597" cy="87029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rot="5400000">
            <a:off x="4453650" y="3224675"/>
            <a:ext cx="176597" cy="107709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rot="5400000">
            <a:off x="2220765" y="3188761"/>
            <a:ext cx="214314" cy="179148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rot="16200000" flipH="1">
            <a:off x="3249544" y="2644460"/>
            <a:ext cx="176597" cy="87029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rot="16200000" flipH="1">
            <a:off x="3430490" y="1509378"/>
            <a:ext cx="198842" cy="11246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TextBox 68"/>
          <p:cNvSpPr txBox="1"/>
          <p:nvPr/>
        </p:nvSpPr>
        <p:spPr>
          <a:xfrm>
            <a:off x="3167042" y="1313791"/>
            <a:ext cx="357190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1800" i="1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8" name="TextBox 69"/>
          <p:cNvSpPr txBox="1"/>
          <p:nvPr/>
        </p:nvSpPr>
        <p:spPr>
          <a:xfrm>
            <a:off x="6310314" y="4342704"/>
            <a:ext cx="2286016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栈空  且 </a:t>
            </a:r>
            <a:r>
              <a: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=NULL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7 C 0.00087 0.06111 0.00139 0.11852 1.94444E-6 0.22083 C -0.00139 0.32315 -0.00643 0.53171 -0.00816 0.61366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" y="3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85185E-6 C -0.00208 -0.01111 -0.00399 -0.02222 0.00104 0.0125 C 0.00608 0.04722 0.02274 0.13472 0.03021 0.20833 C 0.03767 0.28194 0.04271 0.40324 0.04601 0.45463 " pathEditMode="relative" rAng="0" ptsTypes="AAAA">
                                      <p:cBhvr>
                                        <p:cTn id="2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2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C 0.00209 0.03634 0.00434 0.07268 0.01875 0.10138 C 0.03316 0.13009 0.07136 0.13888 0.08646 0.17222 C 0.10157 0.20555 0.10417 0.2743 0.10886 0.30115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4" y="1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44444E-6 C -0.0026 -0.01227 -0.00573 -0.02917 0.00208 0.00833 C 0.0099 0.04583 0.03767 0.17986 0.04705 0.225 " pathEditMode="relative" rAng="0" ptsTypes="AAA">
                                      <p:cBhvr>
                                        <p:cTn id="6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" y="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C -0.00747 0.02639 -0.01476 0.05301 -0.02604 0.11111 C -0.03733 0.16921 -0.06042 0.27986 -0.06771 0.34861 C -0.075 0.41736 -0.06962 0.48773 -0.07014 0.5243 " pathEditMode="relative" rAng="0" ptsTypes="AAAA">
                                      <p:cBhvr>
                                        <p:cTn id="1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4" y="2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C -0.00399 0.02362 -0.00781 0.04399 -0.00937 0.10556 C -0.01094 0.16713 -0.00937 0.31459 -0.00937 0.36968 " pathEditMode="relative" rAng="0" ptsTypes="AAA">
                                      <p:cBhvr>
                                        <p:cTn id="12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" y="1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3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6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44444E-6 C -0.01563 0.00579 -0.03125 0.01158 -0.05 0.05834 C -0.06875 0.1051 -0.09931 0.21713 -0.1125 0.28056 C -0.1257 0.34399 -0.12604 0.40602 -0.12952 0.43889 " pathEditMode="relative" rAng="0" ptsTypes="AAAA">
                                      <p:cBhvr>
                                        <p:cTn id="16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6" y="2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"/>
                            </p:stCondLst>
                            <p:childTnLst>
                              <p:par>
                                <p:cTn id="1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8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8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5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1055440" y="1340768"/>
            <a:ext cx="8583613" cy="49149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216000" tIns="180000" bIns="14400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PreOrder2(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*b)</a:t>
            </a:r>
            <a:endParaRPr lang="zh-CN" altLang="en-US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*p;  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SqStack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定义一个顺序栈指针</a:t>
            </a:r>
            <a:r>
              <a:rPr lang="en-US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InitStack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初始化栈</a:t>
            </a:r>
            <a:r>
              <a:rPr lang="en-US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p=b;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while (!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StackEmpty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|| p!=NULL)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while (p!=NULL)	 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访问结点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及其左下结点并进栈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("%c "，p-&gt;data);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访问结点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Push(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st，p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进栈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p=p-&gt;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移动到左孩子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以下考虑栈顶结点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if (!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StackEmpty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若栈不空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Pop(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st，p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出栈结点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p=p-&gt;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转向处理其右子树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("\n");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DestroyStack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销毁栈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839416" y="890079"/>
            <a:ext cx="4714908" cy="3860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先序遍历非递归算法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16" y="1916832"/>
            <a:ext cx="5555364" cy="4951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1847851" y="833576"/>
            <a:ext cx="3390894" cy="38608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</a:ln>
          <a:effectLst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spcBef>
                <a:spcPts val="0"/>
              </a:spcBef>
            </a:pPr>
            <a:r>
              <a:rPr lang="en-US" altLang="zh-CN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中序遍历非递归算法   </a:t>
            </a:r>
            <a:endParaRPr lang="zh-CN" altLang="en-US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6523059" y="2935112"/>
            <a:ext cx="431800" cy="360362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0"/>
              </a:spcBef>
            </a:pPr>
            <a:endParaRPr lang="zh-CN" altLang="en-US"/>
          </a:p>
        </p:txBody>
      </p:sp>
      <p:sp>
        <p:nvSpPr>
          <p:cNvPr id="30" name="Oval 24"/>
          <p:cNvSpPr>
            <a:spLocks noChangeArrowheads="1"/>
          </p:cNvSpPr>
          <p:nvPr/>
        </p:nvSpPr>
        <p:spPr bwMode="auto">
          <a:xfrm>
            <a:off x="6019822" y="3654250"/>
            <a:ext cx="431800" cy="360363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0"/>
              </a:spcBef>
            </a:pPr>
            <a:endParaRPr lang="zh-CN" altLang="en-US"/>
          </a:p>
        </p:txBody>
      </p:sp>
      <p:sp>
        <p:nvSpPr>
          <p:cNvPr id="37" name="Oval 25"/>
          <p:cNvSpPr>
            <a:spLocks noChangeArrowheads="1"/>
          </p:cNvSpPr>
          <p:nvPr/>
        </p:nvSpPr>
        <p:spPr bwMode="auto">
          <a:xfrm>
            <a:off x="5586434" y="4374975"/>
            <a:ext cx="431800" cy="360363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0"/>
              </a:spcBef>
            </a:pPr>
            <a:endParaRPr lang="zh-CN" altLang="en-US"/>
          </a:p>
        </p:txBody>
      </p:sp>
      <p:sp>
        <p:nvSpPr>
          <p:cNvPr id="39" name="Line 26"/>
          <p:cNvSpPr>
            <a:spLocks noChangeShapeType="1"/>
          </p:cNvSpPr>
          <p:nvPr/>
        </p:nvSpPr>
        <p:spPr bwMode="auto">
          <a:xfrm flipH="1">
            <a:off x="6811984" y="2646188"/>
            <a:ext cx="215900" cy="288925"/>
          </a:xfrm>
          <a:prstGeom prst="line">
            <a:avLst/>
          </a:prstGeom>
          <a:noFill/>
          <a:ln w="38100">
            <a:solidFill>
              <a:srgbClr val="663300"/>
            </a:solidFill>
            <a:round/>
            <a:tailEnd type="stealth" w="med" len="lg"/>
          </a:ln>
          <a:effectLst/>
        </p:spPr>
        <p:txBody>
          <a:bodyPr wrap="none"/>
          <a:lstStyle/>
          <a:p>
            <a:pPr>
              <a:spcBef>
                <a:spcPts val="0"/>
              </a:spcBef>
            </a:pPr>
            <a:endParaRPr lang="zh-CN" altLang="en-US"/>
          </a:p>
        </p:txBody>
      </p:sp>
      <p:sp>
        <p:nvSpPr>
          <p:cNvPr id="40" name="Freeform 27"/>
          <p:cNvSpPr/>
          <p:nvPr/>
        </p:nvSpPr>
        <p:spPr bwMode="auto">
          <a:xfrm>
            <a:off x="6337322" y="3270074"/>
            <a:ext cx="285750" cy="400050"/>
          </a:xfrm>
          <a:custGeom>
            <a:avLst/>
            <a:gdLst/>
            <a:ahLst/>
            <a:cxnLst>
              <a:cxn ang="0">
                <a:pos x="180" y="0"/>
              </a:cxn>
              <a:cxn ang="0">
                <a:pos x="0" y="252"/>
              </a:cxn>
            </a:cxnLst>
            <a:rect l="0" t="0" r="r" b="b"/>
            <a:pathLst>
              <a:path w="180" h="252">
                <a:moveTo>
                  <a:pt x="180" y="0"/>
                </a:moveTo>
                <a:lnTo>
                  <a:pt x="0" y="252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lstStyle/>
          <a:p>
            <a:pPr>
              <a:spcBef>
                <a:spcPts val="0"/>
              </a:spcBef>
            </a:pPr>
            <a:endParaRPr lang="zh-CN" altLang="en-US"/>
          </a:p>
        </p:txBody>
      </p:sp>
      <p:sp>
        <p:nvSpPr>
          <p:cNvPr id="41" name="Freeform 28"/>
          <p:cNvSpPr/>
          <p:nvPr/>
        </p:nvSpPr>
        <p:spPr bwMode="auto">
          <a:xfrm>
            <a:off x="5876948" y="3981274"/>
            <a:ext cx="250825" cy="393700"/>
          </a:xfrm>
          <a:custGeom>
            <a:avLst/>
            <a:gdLst/>
            <a:ahLst/>
            <a:cxnLst>
              <a:cxn ang="0">
                <a:pos x="158" y="0"/>
              </a:cxn>
              <a:cxn ang="0">
                <a:pos x="0" y="248"/>
              </a:cxn>
            </a:cxnLst>
            <a:rect l="0" t="0" r="r" b="b"/>
            <a:pathLst>
              <a:path w="158" h="248">
                <a:moveTo>
                  <a:pt x="158" y="0"/>
                </a:moveTo>
                <a:lnTo>
                  <a:pt x="0" y="248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lstStyle/>
          <a:p>
            <a:pPr>
              <a:spcBef>
                <a:spcPts val="0"/>
              </a:spcBef>
            </a:pPr>
            <a:endParaRPr lang="zh-CN" altLang="en-US"/>
          </a:p>
        </p:txBody>
      </p:sp>
      <p:sp>
        <p:nvSpPr>
          <p:cNvPr id="42" name="Freeform 29"/>
          <p:cNvSpPr/>
          <p:nvPr/>
        </p:nvSpPr>
        <p:spPr bwMode="auto">
          <a:xfrm>
            <a:off x="6889772" y="3257374"/>
            <a:ext cx="374650" cy="444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6" y="280"/>
              </a:cxn>
            </a:cxnLst>
            <a:rect l="0" t="0" r="r" b="b"/>
            <a:pathLst>
              <a:path w="236" h="280">
                <a:moveTo>
                  <a:pt x="0" y="0"/>
                </a:moveTo>
                <a:lnTo>
                  <a:pt x="236" y="28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lstStyle/>
          <a:p>
            <a:pPr>
              <a:spcBef>
                <a:spcPts val="0"/>
              </a:spcBef>
            </a:pPr>
            <a:endParaRPr lang="zh-CN" altLang="en-US"/>
          </a:p>
        </p:txBody>
      </p:sp>
      <p:sp>
        <p:nvSpPr>
          <p:cNvPr id="43" name="Line 30"/>
          <p:cNvSpPr>
            <a:spLocks noChangeShapeType="1"/>
          </p:cNvSpPr>
          <p:nvPr/>
        </p:nvSpPr>
        <p:spPr bwMode="auto">
          <a:xfrm>
            <a:off x="5946797" y="4662312"/>
            <a:ext cx="360362" cy="3603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none" w="med" len="lg"/>
          </a:ln>
          <a:effectLst/>
        </p:spPr>
        <p:txBody>
          <a:bodyPr wrap="none"/>
          <a:lstStyle/>
          <a:p>
            <a:pPr>
              <a:spcBef>
                <a:spcPts val="0"/>
              </a:spcBef>
            </a:pPr>
            <a:endParaRPr lang="zh-CN" altLang="en-US"/>
          </a:p>
        </p:txBody>
      </p:sp>
      <p:sp>
        <p:nvSpPr>
          <p:cNvPr id="44" name="AutoShape 31"/>
          <p:cNvSpPr>
            <a:spLocks noChangeArrowheads="1"/>
          </p:cNvSpPr>
          <p:nvPr/>
        </p:nvSpPr>
        <p:spPr bwMode="auto">
          <a:xfrm>
            <a:off x="5946798" y="5022674"/>
            <a:ext cx="719137" cy="503238"/>
          </a:xfrm>
          <a:prstGeom prst="triangle">
            <a:avLst>
              <a:gd name="adj" fmla="val 50000"/>
            </a:avLst>
          </a:prstGeom>
          <a:ln>
            <a:tailEnd type="none" w="med" len="lg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spcBef>
                <a:spcPts val="0"/>
              </a:spcBef>
            </a:pPr>
            <a:endParaRPr lang="zh-CN" altLang="en-US"/>
          </a:p>
        </p:txBody>
      </p:sp>
      <p:sp>
        <p:nvSpPr>
          <p:cNvPr id="45" name="Freeform 32"/>
          <p:cNvSpPr/>
          <p:nvPr/>
        </p:nvSpPr>
        <p:spPr bwMode="auto">
          <a:xfrm>
            <a:off x="6378598" y="3965400"/>
            <a:ext cx="339725" cy="4222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" y="266"/>
              </a:cxn>
            </a:cxnLst>
            <a:rect l="0" t="0" r="r" b="b"/>
            <a:pathLst>
              <a:path w="214" h="266">
                <a:moveTo>
                  <a:pt x="0" y="0"/>
                </a:moveTo>
                <a:lnTo>
                  <a:pt x="214" y="266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lstStyle/>
          <a:p>
            <a:pPr>
              <a:spcBef>
                <a:spcPts val="0"/>
              </a:spcBef>
            </a:pPr>
            <a:endParaRPr lang="zh-CN" altLang="en-US"/>
          </a:p>
        </p:txBody>
      </p:sp>
      <p:sp>
        <p:nvSpPr>
          <p:cNvPr id="46" name="Text Box 33"/>
          <p:cNvSpPr txBox="1">
            <a:spLocks noChangeArrowheads="1"/>
          </p:cNvSpPr>
          <p:nvPr/>
        </p:nvSpPr>
        <p:spPr bwMode="auto">
          <a:xfrm>
            <a:off x="7027884" y="2430288"/>
            <a:ext cx="287338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1800" i="1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47" name="Group 35"/>
          <p:cNvGrpSpPr/>
          <p:nvPr/>
        </p:nvGrpSpPr>
        <p:grpSpPr bwMode="auto">
          <a:xfrm>
            <a:off x="5381657" y="3922540"/>
            <a:ext cx="349251" cy="452438"/>
            <a:chOff x="1798" y="1875"/>
            <a:chExt cx="220" cy="285"/>
          </a:xfrm>
        </p:grpSpPr>
        <p:sp>
          <p:nvSpPr>
            <p:cNvPr id="48" name="Line 36"/>
            <p:cNvSpPr>
              <a:spLocks noChangeShapeType="1"/>
            </p:cNvSpPr>
            <p:nvPr/>
          </p:nvSpPr>
          <p:spPr bwMode="auto">
            <a:xfrm>
              <a:off x="1973" y="1979"/>
              <a:ext cx="45" cy="181"/>
            </a:xfrm>
            <a:prstGeom prst="line">
              <a:avLst/>
            </a:prstGeom>
            <a:noFill/>
            <a:ln w="38100">
              <a:solidFill>
                <a:srgbClr val="663300"/>
              </a:solidFill>
              <a:round/>
              <a:tailEnd type="stealth" w="med" len="lg"/>
            </a:ln>
            <a:effectLst/>
          </p:spPr>
          <p:txBody>
            <a:bodyPr wrap="none"/>
            <a:lstStyle/>
            <a:p>
              <a:pPr>
                <a:spcBef>
                  <a:spcPts val="0"/>
                </a:spcBef>
              </a:pPr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9" name="Text Box 37"/>
            <p:cNvSpPr txBox="1">
              <a:spLocks noChangeArrowheads="1"/>
            </p:cNvSpPr>
            <p:nvPr/>
          </p:nvSpPr>
          <p:spPr bwMode="auto">
            <a:xfrm>
              <a:off x="1798" y="1875"/>
              <a:ext cx="181" cy="139"/>
            </a:xfrm>
            <a:prstGeom prst="rect">
              <a:avLst/>
            </a:prstGeom>
            <a:noFill/>
            <a:ln w="38100" algn="ctr">
              <a:noFill/>
              <a:miter lim="800000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</a:t>
              </a:r>
              <a:endPara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50" name="Group 48"/>
          <p:cNvGrpSpPr/>
          <p:nvPr/>
        </p:nvGrpSpPr>
        <p:grpSpPr bwMode="auto">
          <a:xfrm>
            <a:off x="5265773" y="2204865"/>
            <a:ext cx="1152525" cy="2035175"/>
            <a:chOff x="1882" y="1289"/>
            <a:chExt cx="726" cy="1282"/>
          </a:xfrm>
        </p:grpSpPr>
        <p:sp>
          <p:nvSpPr>
            <p:cNvPr id="51" name="Line 39"/>
            <p:cNvSpPr>
              <a:spLocks noChangeShapeType="1"/>
            </p:cNvSpPr>
            <p:nvPr/>
          </p:nvSpPr>
          <p:spPr bwMode="auto">
            <a:xfrm flipH="1">
              <a:off x="1882" y="1567"/>
              <a:ext cx="726" cy="953"/>
            </a:xfrm>
            <a:prstGeom prst="line">
              <a:avLst/>
            </a:prstGeom>
            <a:noFill/>
            <a:ln w="38100">
              <a:solidFill>
                <a:srgbClr val="336600"/>
              </a:solidFill>
              <a:round/>
              <a:tailEnd type="stealth" w="med" len="lg"/>
            </a:ln>
            <a:effectLst/>
          </p:spPr>
          <p:txBody>
            <a:bodyPr wrap="none"/>
            <a:lstStyle/>
            <a:p>
              <a:pPr>
                <a:spcBef>
                  <a:spcPts val="0"/>
                </a:spcBef>
              </a:pPr>
              <a:endParaRPr lang="zh-CN" altLang="en-US"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Text Box 40"/>
            <p:cNvSpPr txBox="1">
              <a:spLocks noChangeArrowheads="1"/>
            </p:cNvSpPr>
            <p:nvPr/>
          </p:nvSpPr>
          <p:spPr bwMode="auto">
            <a:xfrm rot="18445431">
              <a:off x="1487" y="1831"/>
              <a:ext cx="1282" cy="197"/>
            </a:xfrm>
            <a:prstGeom prst="rect">
              <a:avLst/>
            </a:prstGeom>
            <a:noFill/>
            <a:ln w="38100" algn="ctr">
              <a:noFill/>
              <a:miter lim="800000"/>
              <a:tailEnd type="none" w="med" len="lg"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180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① 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进栈而不访问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53" name="Text Box 42"/>
          <p:cNvSpPr txBox="1">
            <a:spLocks noChangeArrowheads="1"/>
          </p:cNvSpPr>
          <p:nvPr/>
        </p:nvSpPr>
        <p:spPr bwMode="auto">
          <a:xfrm>
            <a:off x="2738414" y="5020218"/>
            <a:ext cx="3071834" cy="255905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这个最左下结点，没有左子树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4" name="Text Box 45"/>
          <p:cNvSpPr txBox="1">
            <a:spLocks noChangeArrowheads="1"/>
          </p:cNvSpPr>
          <p:nvPr/>
        </p:nvSpPr>
        <p:spPr bwMode="auto">
          <a:xfrm>
            <a:off x="2382053" y="1712014"/>
            <a:ext cx="3143272" cy="583565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用于结点遍历，初始时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5" name="Text Box 46"/>
          <p:cNvSpPr txBox="1">
            <a:spLocks noChangeArrowheads="1"/>
          </p:cNvSpPr>
          <p:nvPr/>
        </p:nvSpPr>
        <p:spPr bwMode="auto">
          <a:xfrm>
            <a:off x="2154011" y="1314733"/>
            <a:ext cx="6337300" cy="337185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ts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在先序遍历非递归算法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的基础上改进而来的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56" name="Group 49"/>
          <p:cNvGrpSpPr/>
          <p:nvPr/>
        </p:nvGrpSpPr>
        <p:grpSpPr bwMode="auto">
          <a:xfrm>
            <a:off x="6324624" y="4514676"/>
            <a:ext cx="3057525" cy="882650"/>
            <a:chOff x="2619" y="2744"/>
            <a:chExt cx="1926" cy="556"/>
          </a:xfrm>
        </p:grpSpPr>
        <p:sp>
          <p:nvSpPr>
            <p:cNvPr id="57" name="Freeform 43"/>
            <p:cNvSpPr/>
            <p:nvPr/>
          </p:nvSpPr>
          <p:spPr bwMode="auto">
            <a:xfrm>
              <a:off x="2619" y="2838"/>
              <a:ext cx="80" cy="226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0" y="226"/>
                </a:cxn>
              </a:cxnLst>
              <a:rect l="0" t="0" r="r" b="b"/>
              <a:pathLst>
                <a:path w="80" h="226">
                  <a:moveTo>
                    <a:pt x="80" y="0"/>
                  </a:moveTo>
                  <a:lnTo>
                    <a:pt x="0" y="226"/>
                  </a:lnTo>
                </a:path>
              </a:pathLst>
            </a:custGeom>
            <a:noFill/>
            <a:ln w="38100" cap="flat" cmpd="sng">
              <a:solidFill>
                <a:srgbClr val="663300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  <p:txBody>
            <a:bodyPr wrap="none"/>
            <a:lstStyle/>
            <a:p>
              <a:pPr>
                <a:spcBef>
                  <a:spcPts val="0"/>
                </a:spcBef>
              </a:pPr>
              <a:endParaRPr lang="zh-CN" altLang="en-US" sz="180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8" name="Text Box 44"/>
            <p:cNvSpPr txBox="1">
              <a:spLocks noChangeArrowheads="1"/>
            </p:cNvSpPr>
            <p:nvPr/>
          </p:nvSpPr>
          <p:spPr bwMode="auto">
            <a:xfrm>
              <a:off x="2700" y="2744"/>
              <a:ext cx="181" cy="139"/>
            </a:xfrm>
            <a:prstGeom prst="rect">
              <a:avLst/>
            </a:prstGeom>
            <a:noFill/>
            <a:ln w="38100" algn="ctr">
              <a:noFill/>
              <a:miter lim="800000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</a:t>
              </a:r>
              <a:endPara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9" name="Text Box 47"/>
            <p:cNvSpPr txBox="1">
              <a:spLocks noChangeArrowheads="1"/>
            </p:cNvSpPr>
            <p:nvPr/>
          </p:nvSpPr>
          <p:spPr bwMode="auto">
            <a:xfrm>
              <a:off x="2971" y="3022"/>
              <a:ext cx="1574" cy="278"/>
            </a:xfrm>
            <a:prstGeom prst="rect">
              <a:avLst/>
            </a:prstGeom>
            <a:noFill/>
            <a:ln w="38100" algn="ctr">
              <a:noFill/>
              <a:miter lim="800000"/>
              <a:tailEnd type="none" w="med" len="lg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180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③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</a:t>
              </a: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-&gt;rchild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转向右子树做相同的工作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60" name="Text Box 42"/>
          <p:cNvSpPr txBox="1">
            <a:spLocks noChangeArrowheads="1"/>
          </p:cNvSpPr>
          <p:nvPr/>
        </p:nvSpPr>
        <p:spPr bwMode="auto">
          <a:xfrm>
            <a:off x="3381356" y="4646158"/>
            <a:ext cx="1785950" cy="255905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②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访问栈顶结点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61" name="组合 27"/>
          <p:cNvGrpSpPr/>
          <p:nvPr/>
        </p:nvGrpSpPr>
        <p:grpSpPr>
          <a:xfrm>
            <a:off x="2095472" y="5776765"/>
            <a:ext cx="7143800" cy="933450"/>
            <a:chOff x="571472" y="5429264"/>
            <a:chExt cx="7143800" cy="933450"/>
          </a:xfrm>
        </p:grpSpPr>
        <p:sp>
          <p:nvSpPr>
            <p:cNvPr id="62" name="TextBox 28"/>
            <p:cNvSpPr txBox="1"/>
            <p:nvPr/>
          </p:nvSpPr>
          <p:spPr>
            <a:xfrm>
              <a:off x="571472" y="5429264"/>
              <a:ext cx="4071966" cy="933450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180000" tIns="108000" bIns="108000" rtlCol="0">
              <a:spAutoFit/>
            </a:bodyPr>
            <a:lstStyle/>
            <a:p>
              <a:pPr marL="457200" indent="-457200" algn="l">
                <a:lnSpc>
                  <a:spcPts val="2800"/>
                </a:lnSpc>
                <a:spcBef>
                  <a:spcPts val="0"/>
                </a:spcBef>
                <a:buBlip>
                  <a:blip r:embed="rId1"/>
                </a:buBlip>
              </a:pP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栈中结点均没有访问</a:t>
              </a:r>
              <a:endPara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457200" indent="-457200" algn="l">
                <a:lnSpc>
                  <a:spcPts val="2800"/>
                </a:lnSpc>
                <a:spcBef>
                  <a:spcPts val="0"/>
                </a:spcBef>
                <a:buBlip>
                  <a:blip r:embed="rId1"/>
                </a:buBlip>
              </a:pPr>
              <a:r>
                <a:rPr lang="en-US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指向刚刚出栈结点的右子树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3" name="TextBox 29"/>
            <p:cNvSpPr txBox="1"/>
            <p:nvPr/>
          </p:nvSpPr>
          <p:spPr>
            <a:xfrm>
              <a:off x="5286380" y="5715016"/>
              <a:ext cx="2428892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栈空且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=NULL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结束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4" name="右箭头 30"/>
            <p:cNvSpPr/>
            <p:nvPr/>
          </p:nvSpPr>
          <p:spPr>
            <a:xfrm>
              <a:off x="4714876" y="5786511"/>
              <a:ext cx="571504" cy="285752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65" name="直接箭头连接符 64"/>
          <p:cNvCxnSpPr/>
          <p:nvPr/>
        </p:nvCxnSpPr>
        <p:spPr>
          <a:xfrm rot="16200000" flipH="1">
            <a:off x="5703091" y="4669475"/>
            <a:ext cx="714380" cy="642942"/>
          </a:xfrm>
          <a:prstGeom prst="straightConnector1">
            <a:avLst/>
          </a:prstGeom>
          <a:ln w="38100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786631"/>
            <a:ext cx="3071810" cy="307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60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1847528" y="880962"/>
            <a:ext cx="4214842" cy="3860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中序遍历非递归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351088" y="1408047"/>
            <a:ext cx="3816350" cy="428053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44000" bIns="14400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p=b;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while (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栈不空或者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p!=NULL)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while (p!=NULL)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将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进栈；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p=p-&gt;lchild;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en-US" altLang="zh-CN"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//</a:t>
            </a:r>
            <a:r>
              <a:rPr lang="zh-CN" altLang="en-US"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以下考虑栈顶结点</a:t>
            </a:r>
            <a:endParaRPr lang="en-US" altLang="zh-CN" sz="1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if (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栈不空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出栈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并访问之；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p=p-&gt;rchild;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2381224" y="5837202"/>
            <a:ext cx="46434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外循环结束条件：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栈空且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=NULL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结束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8" name="组合 10"/>
          <p:cNvGrpSpPr/>
          <p:nvPr/>
        </p:nvGrpSpPr>
        <p:grpSpPr>
          <a:xfrm>
            <a:off x="6381752" y="2474858"/>
            <a:ext cx="1357322" cy="857256"/>
            <a:chOff x="5000628" y="1928802"/>
            <a:chExt cx="1357322" cy="857256"/>
          </a:xfrm>
        </p:grpSpPr>
        <p:sp>
          <p:nvSpPr>
            <p:cNvPr id="19" name="右大括号 18"/>
            <p:cNvSpPr/>
            <p:nvPr/>
          </p:nvSpPr>
          <p:spPr>
            <a:xfrm>
              <a:off x="5000628" y="1928802"/>
              <a:ext cx="214314" cy="857256"/>
            </a:xfrm>
            <a:prstGeom prst="rightBrac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800"/>
            </a:p>
          </p:txBody>
        </p:sp>
        <p:sp>
          <p:nvSpPr>
            <p:cNvPr id="20" name="TextBox 10"/>
            <p:cNvSpPr txBox="1"/>
            <p:nvPr/>
          </p:nvSpPr>
          <p:spPr>
            <a:xfrm>
              <a:off x="5214942" y="2143116"/>
              <a:ext cx="1143008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9pPr>
            </a:lstStyle>
            <a:p>
              <a:pPr algn="l"/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14"/>
          <p:cNvGrpSpPr/>
          <p:nvPr/>
        </p:nvGrpSpPr>
        <p:grpSpPr>
          <a:xfrm>
            <a:off x="6352131" y="3975056"/>
            <a:ext cx="1357322" cy="857256"/>
            <a:chOff x="4991103" y="3214686"/>
            <a:chExt cx="1357322" cy="857256"/>
          </a:xfrm>
        </p:grpSpPr>
        <p:sp>
          <p:nvSpPr>
            <p:cNvPr id="22" name="右大括号 21"/>
            <p:cNvSpPr/>
            <p:nvPr/>
          </p:nvSpPr>
          <p:spPr>
            <a:xfrm>
              <a:off x="4991103" y="3214686"/>
              <a:ext cx="214314" cy="857256"/>
            </a:xfrm>
            <a:prstGeom prst="rightBrac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800"/>
            </a:p>
          </p:txBody>
        </p:sp>
        <p:sp>
          <p:nvSpPr>
            <p:cNvPr id="23" name="TextBox 12"/>
            <p:cNvSpPr txBox="1"/>
            <p:nvPr/>
          </p:nvSpPr>
          <p:spPr>
            <a:xfrm>
              <a:off x="5205417" y="3429000"/>
              <a:ext cx="1143008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9pPr>
            </a:lstStyle>
            <a:p>
              <a:pPr algn="l"/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836712"/>
            <a:ext cx="5881092" cy="58810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42"/>
          <p:cNvGrpSpPr/>
          <p:nvPr/>
        </p:nvGrpSpPr>
        <p:grpSpPr>
          <a:xfrm>
            <a:off x="3809984" y="909121"/>
            <a:ext cx="3387722" cy="2760345"/>
            <a:chOff x="571472" y="1468999"/>
            <a:chExt cx="3387722" cy="2760345"/>
          </a:xfrm>
        </p:grpSpPr>
        <p:sp>
          <p:nvSpPr>
            <p:cNvPr id="11" name="Line 15"/>
            <p:cNvSpPr>
              <a:spLocks noChangeShapeType="1"/>
            </p:cNvSpPr>
            <p:nvPr/>
          </p:nvSpPr>
          <p:spPr bwMode="auto">
            <a:xfrm>
              <a:off x="1954168" y="1713456"/>
              <a:ext cx="196866" cy="315931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1800"/>
            </a:p>
          </p:txBody>
        </p:sp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1670005" y="1468999"/>
              <a:ext cx="288925" cy="3124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Text Box 17"/>
            <p:cNvSpPr txBox="1">
              <a:spLocks noChangeArrowheads="1"/>
            </p:cNvSpPr>
            <p:nvPr/>
          </p:nvSpPr>
          <p:spPr bwMode="auto">
            <a:xfrm>
              <a:off x="571472" y="3916924"/>
              <a:ext cx="1387458" cy="3124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-&gt;lchild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2443134" y="3916924"/>
              <a:ext cx="1516060" cy="3124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-&gt;rchild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Oval 19"/>
            <p:cNvSpPr>
              <a:spLocks noChangeArrowheads="1"/>
            </p:cNvSpPr>
            <p:nvPr/>
          </p:nvSpPr>
          <p:spPr bwMode="auto">
            <a:xfrm>
              <a:off x="1781147" y="2045262"/>
              <a:ext cx="863600" cy="504825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tailEnd type="none" w="med" len="lg"/>
            </a:ln>
            <a:effectLst/>
          </p:spPr>
          <p:txBody>
            <a:bodyPr wrap="none" anchor="ctr"/>
            <a:lstStyle/>
            <a:p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endPara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AutoShape 20"/>
            <p:cNvSpPr>
              <a:spLocks noChangeArrowheads="1"/>
            </p:cNvSpPr>
            <p:nvPr/>
          </p:nvSpPr>
          <p:spPr bwMode="auto">
            <a:xfrm>
              <a:off x="654022" y="2981887"/>
              <a:ext cx="1150937" cy="792162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tailEnd type="none" w="med" len="lg"/>
            </a:ln>
            <a:effectLst/>
          </p:spPr>
          <p:txBody>
            <a:bodyPr wrap="none" anchor="ctr"/>
            <a:lstStyle/>
            <a:p>
              <a:pPr>
                <a:lnSpc>
                  <a:spcPts val="1200"/>
                </a:lnSpc>
              </a:pP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AutoShape 21"/>
            <p:cNvSpPr>
              <a:spLocks noChangeArrowheads="1"/>
            </p:cNvSpPr>
            <p:nvPr/>
          </p:nvSpPr>
          <p:spPr bwMode="auto">
            <a:xfrm>
              <a:off x="2516159" y="2981887"/>
              <a:ext cx="1150938" cy="792162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tailEnd type="none" w="med" len="lg"/>
            </a:ln>
            <a:effectLst/>
          </p:spPr>
          <p:txBody>
            <a:bodyPr wrap="none" anchor="ctr"/>
            <a:lstStyle/>
            <a:p>
              <a:pPr>
                <a:lnSpc>
                  <a:spcPts val="1200"/>
                </a:lnSpc>
              </a:pP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endPara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Line 22"/>
            <p:cNvSpPr>
              <a:spLocks noChangeShapeType="1"/>
            </p:cNvSpPr>
            <p:nvPr/>
          </p:nvSpPr>
          <p:spPr bwMode="auto">
            <a:xfrm flipH="1">
              <a:off x="1301722" y="2477062"/>
              <a:ext cx="647700" cy="6492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stealth" w="med" len="lg"/>
            </a:ln>
            <a:effectLst/>
          </p:spPr>
          <p:txBody>
            <a:bodyPr wrap="none"/>
            <a:lstStyle/>
            <a:p>
              <a:endParaRPr lang="zh-CN" altLang="en-US" sz="1800"/>
            </a:p>
          </p:txBody>
        </p:sp>
        <p:sp>
          <p:nvSpPr>
            <p:cNvPr id="19" name="Freeform 23"/>
            <p:cNvSpPr/>
            <p:nvPr/>
          </p:nvSpPr>
          <p:spPr bwMode="auto">
            <a:xfrm>
              <a:off x="2490759" y="2489762"/>
              <a:ext cx="542925" cy="577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2" y="364"/>
                </a:cxn>
              </a:cxnLst>
              <a:rect l="0" t="0" r="r" b="b"/>
              <a:pathLst>
                <a:path w="342" h="364">
                  <a:moveTo>
                    <a:pt x="0" y="0"/>
                  </a:moveTo>
                  <a:lnTo>
                    <a:pt x="342" y="364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  <p:txBody>
            <a:bodyPr wrap="none"/>
            <a:lstStyle/>
            <a:p>
              <a:endParaRPr lang="zh-CN" altLang="en-US" sz="1800"/>
            </a:p>
          </p:txBody>
        </p:sp>
      </p:grpSp>
      <p:sp>
        <p:nvSpPr>
          <p:cNvPr id="20" name="TextBox 12"/>
          <p:cNvSpPr txBox="1"/>
          <p:nvPr/>
        </p:nvSpPr>
        <p:spPr>
          <a:xfrm>
            <a:off x="1881158" y="4123830"/>
            <a:ext cx="84296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当根结点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出栈时，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已经遍历，并且访问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，此时栈空，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指向右孩子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1" name="下箭头 13"/>
          <p:cNvSpPr/>
          <p:nvPr/>
        </p:nvSpPr>
        <p:spPr bwMode="auto">
          <a:xfrm>
            <a:off x="5524496" y="4623896"/>
            <a:ext cx="214314" cy="357190"/>
          </a:xfrm>
          <a:prstGeom prst="downArrow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14"/>
          <p:cNvSpPr txBox="1"/>
          <p:nvPr/>
        </p:nvSpPr>
        <p:spPr>
          <a:xfrm>
            <a:off x="3309918" y="5123962"/>
            <a:ext cx="471490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如果</a:t>
            </a:r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栈空并且</a:t>
            </a:r>
            <a:r>
              <a:rPr lang="en-US" altLang="zh-CN" sz="2000" i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en-US" altLang="zh-CN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=NULL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，说明没有右子树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3" name="下箭头 15"/>
          <p:cNvSpPr/>
          <p:nvPr/>
        </p:nvSpPr>
        <p:spPr bwMode="auto">
          <a:xfrm>
            <a:off x="5524496" y="5552590"/>
            <a:ext cx="214314" cy="357190"/>
          </a:xfrm>
          <a:prstGeom prst="downArrow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16"/>
          <p:cNvSpPr txBox="1"/>
          <p:nvPr/>
        </p:nvSpPr>
        <p:spPr>
          <a:xfrm>
            <a:off x="4452926" y="5981218"/>
            <a:ext cx="25717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整个二叉树遍历完毕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TextBox 18"/>
          <p:cNvSpPr txBox="1"/>
          <p:nvPr/>
        </p:nvSpPr>
        <p:spPr>
          <a:xfrm>
            <a:off x="2024034" y="1123434"/>
            <a:ext cx="185738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考虑一般情况：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Line 2"/>
          <p:cNvSpPr>
            <a:spLocks noChangeShapeType="1"/>
          </p:cNvSpPr>
          <p:nvPr/>
        </p:nvSpPr>
        <p:spPr bwMode="auto">
          <a:xfrm>
            <a:off x="2671764" y="3187189"/>
            <a:ext cx="288925" cy="287337"/>
          </a:xfrm>
          <a:prstGeom prst="line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pPr>
              <a:spcBef>
                <a:spcPts val="600"/>
              </a:spcBef>
            </a:pPr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Line 3"/>
          <p:cNvSpPr>
            <a:spLocks noChangeShapeType="1"/>
          </p:cNvSpPr>
          <p:nvPr/>
        </p:nvSpPr>
        <p:spPr bwMode="auto">
          <a:xfrm flipH="1">
            <a:off x="3214689" y="2025139"/>
            <a:ext cx="287337" cy="287337"/>
          </a:xfrm>
          <a:prstGeom prst="line">
            <a:avLst/>
          </a:prstGeom>
          <a:ln w="19050">
            <a:tailEnd type="arrow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pPr>
              <a:spcBef>
                <a:spcPts val="600"/>
              </a:spcBef>
            </a:pPr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Freeform 4"/>
          <p:cNvSpPr/>
          <p:nvPr/>
        </p:nvSpPr>
        <p:spPr bwMode="auto">
          <a:xfrm>
            <a:off x="3809985" y="2020360"/>
            <a:ext cx="296879" cy="32704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" y="245"/>
              </a:cxn>
            </a:cxnLst>
            <a:rect l="0" t="0" r="r" b="b"/>
            <a:pathLst>
              <a:path w="190" h="245">
                <a:moveTo>
                  <a:pt x="0" y="0"/>
                </a:moveTo>
                <a:lnTo>
                  <a:pt x="190" y="245"/>
                </a:ln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pPr>
              <a:spcBef>
                <a:spcPts val="600"/>
              </a:spcBef>
            </a:pPr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Line 5"/>
          <p:cNvSpPr>
            <a:spLocks noChangeShapeType="1"/>
          </p:cNvSpPr>
          <p:nvPr/>
        </p:nvSpPr>
        <p:spPr bwMode="auto">
          <a:xfrm flipH="1">
            <a:off x="2701901" y="2591864"/>
            <a:ext cx="322265" cy="319090"/>
          </a:xfrm>
          <a:prstGeom prst="line">
            <a:avLst/>
          </a:prstGeom>
          <a:ln w="19050">
            <a:tailEnd type="arrow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pPr>
              <a:spcBef>
                <a:spcPts val="600"/>
              </a:spcBef>
            </a:pPr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 flipH="1">
            <a:off x="3781425" y="2629975"/>
            <a:ext cx="287338" cy="287338"/>
          </a:xfrm>
          <a:prstGeom prst="line">
            <a:avLst/>
          </a:prstGeom>
          <a:ln w="19050">
            <a:tailEnd type="arrow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pPr>
              <a:spcBef>
                <a:spcPts val="600"/>
              </a:spcBef>
            </a:pPr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Line 7"/>
          <p:cNvSpPr>
            <a:spLocks noChangeShapeType="1"/>
          </p:cNvSpPr>
          <p:nvPr/>
        </p:nvSpPr>
        <p:spPr bwMode="auto">
          <a:xfrm>
            <a:off x="4310050" y="2591865"/>
            <a:ext cx="287350" cy="331799"/>
          </a:xfrm>
          <a:prstGeom prst="line">
            <a:avLst/>
          </a:prstGeom>
          <a:ln w="19050">
            <a:tailEnd type="arrow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pPr>
              <a:spcBef>
                <a:spcPts val="600"/>
              </a:spcBef>
            </a:pPr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Oval 8"/>
          <p:cNvSpPr>
            <a:spLocks noChangeArrowheads="1"/>
          </p:cNvSpPr>
          <p:nvPr/>
        </p:nvSpPr>
        <p:spPr bwMode="auto">
          <a:xfrm>
            <a:off x="3430588" y="1737801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1" name="Oval 9"/>
          <p:cNvSpPr>
            <a:spLocks noChangeArrowheads="1"/>
          </p:cNvSpPr>
          <p:nvPr/>
        </p:nvSpPr>
        <p:spPr bwMode="auto">
          <a:xfrm>
            <a:off x="2925763" y="2312476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6" name="Oval 10"/>
          <p:cNvSpPr>
            <a:spLocks noChangeArrowheads="1"/>
          </p:cNvSpPr>
          <p:nvPr/>
        </p:nvSpPr>
        <p:spPr bwMode="auto">
          <a:xfrm>
            <a:off x="4006850" y="2312476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7" name="Oval 11"/>
          <p:cNvSpPr>
            <a:spLocks noChangeArrowheads="1"/>
          </p:cNvSpPr>
          <p:nvPr/>
        </p:nvSpPr>
        <p:spPr bwMode="auto">
          <a:xfrm>
            <a:off x="2351088" y="2888738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8" name="Oval 12"/>
          <p:cNvSpPr>
            <a:spLocks noChangeArrowheads="1"/>
          </p:cNvSpPr>
          <p:nvPr/>
        </p:nvSpPr>
        <p:spPr bwMode="auto">
          <a:xfrm>
            <a:off x="3432175" y="2888738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9" name="Oval 13"/>
          <p:cNvSpPr>
            <a:spLocks noChangeArrowheads="1"/>
          </p:cNvSpPr>
          <p:nvPr/>
        </p:nvSpPr>
        <p:spPr bwMode="auto">
          <a:xfrm>
            <a:off x="2925763" y="3393563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0" name="Oval 14"/>
          <p:cNvSpPr>
            <a:spLocks noChangeArrowheads="1"/>
          </p:cNvSpPr>
          <p:nvPr/>
        </p:nvSpPr>
        <p:spPr bwMode="auto">
          <a:xfrm>
            <a:off x="4511675" y="2888738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1" name="Line 15"/>
          <p:cNvSpPr>
            <a:spLocks noChangeShapeType="1"/>
          </p:cNvSpPr>
          <p:nvPr/>
        </p:nvSpPr>
        <p:spPr bwMode="auto">
          <a:xfrm>
            <a:off x="3000375" y="4606971"/>
            <a:ext cx="0" cy="1800225"/>
          </a:xfrm>
          <a:prstGeom prst="line">
            <a:avLst/>
          </a:prstGeom>
          <a:ln>
            <a:tailEnd type="none" w="med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pPr>
              <a:spcBef>
                <a:spcPts val="600"/>
              </a:spcBef>
            </a:pPr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" name="Line 16"/>
          <p:cNvSpPr>
            <a:spLocks noChangeShapeType="1"/>
          </p:cNvSpPr>
          <p:nvPr/>
        </p:nvSpPr>
        <p:spPr bwMode="auto">
          <a:xfrm>
            <a:off x="4152900" y="4606971"/>
            <a:ext cx="0" cy="1800225"/>
          </a:xfrm>
          <a:prstGeom prst="line">
            <a:avLst/>
          </a:prstGeom>
          <a:ln>
            <a:tailEnd type="none" w="med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pPr>
              <a:spcBef>
                <a:spcPts val="600"/>
              </a:spcBef>
            </a:pPr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3" name="Line 17"/>
          <p:cNvSpPr>
            <a:spLocks noChangeShapeType="1"/>
          </p:cNvSpPr>
          <p:nvPr/>
        </p:nvSpPr>
        <p:spPr bwMode="auto">
          <a:xfrm>
            <a:off x="3000376" y="6431008"/>
            <a:ext cx="1152525" cy="0"/>
          </a:xfrm>
          <a:prstGeom prst="line">
            <a:avLst/>
          </a:prstGeom>
          <a:ln>
            <a:tailEnd type="none" w="med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pPr>
              <a:spcBef>
                <a:spcPts val="600"/>
              </a:spcBef>
            </a:pPr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" name="Text Box 18"/>
          <p:cNvSpPr txBox="1">
            <a:spLocks noChangeArrowheads="1"/>
          </p:cNvSpPr>
          <p:nvPr/>
        </p:nvSpPr>
        <p:spPr bwMode="auto">
          <a:xfrm>
            <a:off x="3143252" y="6508812"/>
            <a:ext cx="952485" cy="31242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</a:pP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一个栈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5" name="Oval 19"/>
          <p:cNvSpPr>
            <a:spLocks noChangeArrowheads="1"/>
          </p:cNvSpPr>
          <p:nvPr/>
        </p:nvSpPr>
        <p:spPr bwMode="auto">
          <a:xfrm>
            <a:off x="3430588" y="1737801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6" name="Oval 20"/>
          <p:cNvSpPr>
            <a:spLocks noChangeArrowheads="1"/>
          </p:cNvSpPr>
          <p:nvPr/>
        </p:nvSpPr>
        <p:spPr bwMode="auto">
          <a:xfrm>
            <a:off x="2925763" y="2314063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7" name="Oval 21"/>
          <p:cNvSpPr>
            <a:spLocks noChangeArrowheads="1"/>
          </p:cNvSpPr>
          <p:nvPr/>
        </p:nvSpPr>
        <p:spPr bwMode="auto">
          <a:xfrm>
            <a:off x="4006850" y="2312476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8" name="Oval 22"/>
          <p:cNvSpPr>
            <a:spLocks noChangeArrowheads="1"/>
          </p:cNvSpPr>
          <p:nvPr/>
        </p:nvSpPr>
        <p:spPr bwMode="auto">
          <a:xfrm>
            <a:off x="2351088" y="2890326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9" name="Oval 23"/>
          <p:cNvSpPr>
            <a:spLocks noChangeArrowheads="1"/>
          </p:cNvSpPr>
          <p:nvPr/>
        </p:nvSpPr>
        <p:spPr bwMode="auto">
          <a:xfrm>
            <a:off x="3432175" y="2877626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0" name="Oval 24"/>
          <p:cNvSpPr>
            <a:spLocks noChangeArrowheads="1"/>
          </p:cNvSpPr>
          <p:nvPr/>
        </p:nvSpPr>
        <p:spPr bwMode="auto">
          <a:xfrm>
            <a:off x="2925763" y="3393563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1" name="Oval 25"/>
          <p:cNvSpPr>
            <a:spLocks noChangeArrowheads="1"/>
          </p:cNvSpPr>
          <p:nvPr/>
        </p:nvSpPr>
        <p:spPr bwMode="auto">
          <a:xfrm>
            <a:off x="4511675" y="2888738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ts val="6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2" name="Text Box 26"/>
          <p:cNvSpPr txBox="1">
            <a:spLocks noChangeArrowheads="1"/>
          </p:cNvSpPr>
          <p:nvPr/>
        </p:nvSpPr>
        <p:spPr bwMode="auto">
          <a:xfrm>
            <a:off x="5519739" y="2583934"/>
            <a:ext cx="1728787" cy="337185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ts val="600"/>
              </a:spcBef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中序序列：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3" name="Text Box 27"/>
          <p:cNvSpPr txBox="1">
            <a:spLocks noChangeArrowheads="1"/>
          </p:cNvSpPr>
          <p:nvPr/>
        </p:nvSpPr>
        <p:spPr bwMode="auto">
          <a:xfrm>
            <a:off x="5537200" y="3226872"/>
            <a:ext cx="433388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4" name="Text Box 28"/>
          <p:cNvSpPr txBox="1">
            <a:spLocks noChangeArrowheads="1"/>
          </p:cNvSpPr>
          <p:nvPr/>
        </p:nvSpPr>
        <p:spPr bwMode="auto">
          <a:xfrm>
            <a:off x="6184900" y="3226872"/>
            <a:ext cx="433388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5" name="Text Box 29"/>
          <p:cNvSpPr txBox="1">
            <a:spLocks noChangeArrowheads="1"/>
          </p:cNvSpPr>
          <p:nvPr/>
        </p:nvSpPr>
        <p:spPr bwMode="auto">
          <a:xfrm>
            <a:off x="6832600" y="3226872"/>
            <a:ext cx="433388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6" name="Text Box 30"/>
          <p:cNvSpPr txBox="1">
            <a:spLocks noChangeArrowheads="1"/>
          </p:cNvSpPr>
          <p:nvPr/>
        </p:nvSpPr>
        <p:spPr bwMode="auto">
          <a:xfrm>
            <a:off x="7481889" y="3226872"/>
            <a:ext cx="433387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7" name="Text Box 31"/>
          <p:cNvSpPr txBox="1">
            <a:spLocks noChangeArrowheads="1"/>
          </p:cNvSpPr>
          <p:nvPr/>
        </p:nvSpPr>
        <p:spPr bwMode="auto">
          <a:xfrm>
            <a:off x="8037514" y="3226872"/>
            <a:ext cx="433387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8" name="Text Box 32"/>
          <p:cNvSpPr txBox="1">
            <a:spLocks noChangeArrowheads="1"/>
          </p:cNvSpPr>
          <p:nvPr/>
        </p:nvSpPr>
        <p:spPr bwMode="auto">
          <a:xfrm>
            <a:off x="8596331" y="3226872"/>
            <a:ext cx="433387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9" name="Text Box 33"/>
          <p:cNvSpPr txBox="1">
            <a:spLocks noChangeArrowheads="1"/>
          </p:cNvSpPr>
          <p:nvPr/>
        </p:nvSpPr>
        <p:spPr bwMode="auto">
          <a:xfrm>
            <a:off x="9167834" y="3226872"/>
            <a:ext cx="433388" cy="22098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0" name="Text Box 34"/>
          <p:cNvSpPr txBox="1">
            <a:spLocks noChangeArrowheads="1"/>
          </p:cNvSpPr>
          <p:nvPr/>
        </p:nvSpPr>
        <p:spPr bwMode="auto">
          <a:xfrm>
            <a:off x="5970588" y="4880741"/>
            <a:ext cx="3888429" cy="583565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中序遍历完毕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1" name="Text Box 41"/>
          <p:cNvSpPr txBox="1">
            <a:spLocks noChangeArrowheads="1"/>
          </p:cNvSpPr>
          <p:nvPr/>
        </p:nvSpPr>
        <p:spPr bwMode="auto">
          <a:xfrm>
            <a:off x="1798617" y="922240"/>
            <a:ext cx="2928958" cy="386080"/>
          </a:xfrm>
          <a:prstGeom prst="rect">
            <a:avLst/>
          </a:prstGeom>
          <a:solidFill>
            <a:srgbClr val="7030A0"/>
          </a:solidFill>
          <a:ln w="38100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中序非递归算法演示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82" name="直接箭头连接符 81"/>
          <p:cNvCxnSpPr>
            <a:stCxn id="70" idx="5"/>
          </p:cNvCxnSpPr>
          <p:nvPr/>
        </p:nvCxnSpPr>
        <p:spPr>
          <a:xfrm rot="16200000" flipH="1">
            <a:off x="3249544" y="3745935"/>
            <a:ext cx="176597" cy="87029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70" idx="3"/>
          </p:cNvCxnSpPr>
          <p:nvPr/>
        </p:nvCxnSpPr>
        <p:spPr>
          <a:xfrm rot="5400000">
            <a:off x="2846848" y="3735596"/>
            <a:ext cx="176597" cy="107709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 rot="16200000" flipH="1">
            <a:off x="3759135" y="3279592"/>
            <a:ext cx="176597" cy="87029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/>
          <p:nvPr/>
        </p:nvCxnSpPr>
        <p:spPr>
          <a:xfrm rot="5400000">
            <a:off x="3385014" y="3269253"/>
            <a:ext cx="176597" cy="107709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 rot="16200000" flipH="1">
            <a:off x="4821179" y="3279592"/>
            <a:ext cx="176597" cy="87029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/>
          <p:nvPr/>
        </p:nvCxnSpPr>
        <p:spPr>
          <a:xfrm rot="5400000">
            <a:off x="4453650" y="3288303"/>
            <a:ext cx="176597" cy="107709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/>
          <p:nvPr/>
        </p:nvCxnSpPr>
        <p:spPr>
          <a:xfrm rot="5400000">
            <a:off x="2220765" y="3252389"/>
            <a:ext cx="214314" cy="179148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 rot="16200000" flipH="1">
            <a:off x="3249544" y="2708088"/>
            <a:ext cx="176597" cy="87029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 rot="16200000" flipH="1">
            <a:off x="3430490" y="1573006"/>
            <a:ext cx="198842" cy="11246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68"/>
          <p:cNvSpPr txBox="1"/>
          <p:nvPr/>
        </p:nvSpPr>
        <p:spPr>
          <a:xfrm>
            <a:off x="3167042" y="1377418"/>
            <a:ext cx="35719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2000" i="1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2" name="TextBox 69"/>
          <p:cNvSpPr txBox="1"/>
          <p:nvPr/>
        </p:nvSpPr>
        <p:spPr>
          <a:xfrm>
            <a:off x="6310314" y="3977704"/>
            <a:ext cx="228601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栈空  且 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=NULL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7 C 0.00104 0.06065 0.00191 0.11643 0.00139 0.22037 C 0.00087 0.32431 -0.00209 0.53981 -0.00295 0.62384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3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59259E-6 C 0.01111 0.05 0.0224 0.10023 0.03056 0.15 C 0.03872 0.19977 0.04497 0.24421 0.04861 0.29815 C 0.05226 0.35208 0.05156 0.4368 0.05226 0.47315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2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C 0.01094 0.0324 0.02205 0.06504 0.04028 0.1 C 0.05851 0.13495 0.09705 0.17199 0.10972 0.20925 C 0.1224 0.24652 0.11511 0.30023 0.1165 0.3243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81481E-6 C 0.00295 0.01413 0.00885 0.04306 0.01753 0.08426 C 0.02622 0.12547 0.04497 0.2132 0.05226 0.24723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07407E-6 C 0.00347 0.03009 0.00712 0.06018 -0.00278 0.1037 C -0.01267 0.14722 -0.04896 0.18912 -0.05972 0.26111 C -0.07049 0.3331 -0.0658 0.47893 -0.06736 0.53634 " pathEditMode="relative" rAng="0" ptsTypes="AAAA">
                                      <p:cBhvr>
                                        <p:cTn id="11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4" y="2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C -0.00069 0.06412 -0.00364 0.3051 -0.00451 0.38542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3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6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C -0.00382 0.01829 -0.00174 0.07801 -0.02257 0.10973 C -0.04341 0.14144 -0.10816 0.13889 -0.125 0.19074 C -0.14184 0.2426 -0.12917 0.33033 -0.12361 0.42037 " pathEditMode="relative" rAng="0" ptsTypes="AAAA">
                                      <p:cBhvr>
                                        <p:cTn id="16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84" y="2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5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8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2" grpId="0" animBg="1"/>
      <p:bldP spid="43" grpId="0" animBg="1"/>
      <p:bldP spid="44" grpId="0" animBg="1"/>
      <p:bldP spid="48" grpId="0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  <p:bldP spid="73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80" grpId="0" bldLvl="0" animBg="1"/>
      <p:bldP spid="9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47528" y="1268557"/>
            <a:ext cx="4357718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中序遍历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中序遍历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LNR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二叉树的过程是：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109795" y="1298779"/>
            <a:ext cx="5370581" cy="5370581"/>
            <a:chOff x="3376021" y="612625"/>
            <a:chExt cx="5370581" cy="537058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021" y="612625"/>
              <a:ext cx="5370581" cy="5370581"/>
            </a:xfrm>
            <a:prstGeom prst="rect">
              <a:avLst/>
            </a:prstGeom>
          </p:spPr>
        </p:pic>
        <p:sp>
          <p:nvSpPr>
            <p:cNvPr id="16" name="Text Box 3" descr="羊皮纸"/>
            <p:cNvSpPr txBox="1">
              <a:spLocks noChangeArrowheads="1"/>
            </p:cNvSpPr>
            <p:nvPr/>
          </p:nvSpPr>
          <p:spPr bwMode="auto">
            <a:xfrm>
              <a:off x="4127189" y="2758689"/>
              <a:ext cx="3913027" cy="231838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square" lIns="216000" tIns="144000" bIns="144000">
              <a:spAutoFit/>
            </a:bodyPr>
            <a:lstStyle/>
            <a:p>
              <a:pPr algn="l">
                <a:lnSpc>
                  <a:spcPct val="150000"/>
                </a:lnSpc>
                <a:buFont typeface="Wingdings" panose="05000000000000000000" pitchFamily="2" charset="2"/>
                <a:buBlip>
                  <a:blip r:embed="rId2"/>
                </a:buBlip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中序遍历左子树；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50000"/>
                </a:lnSpc>
                <a:buFont typeface="Wingdings" panose="05000000000000000000" pitchFamily="2" charset="2"/>
                <a:buBlip>
                  <a:blip r:embed="rId2"/>
                </a:buBlip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访问根结点；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50000"/>
                </a:lnSpc>
                <a:buFont typeface="Wingdings" panose="05000000000000000000" pitchFamily="2" charset="2"/>
                <a:buBlip>
                  <a:blip r:embed="rId2"/>
                </a:buBlip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中序遍历右子树。</a:t>
              </a:r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7" name="TextBox 5"/>
          <p:cNvSpPr txBox="1"/>
          <p:nvPr/>
        </p:nvSpPr>
        <p:spPr>
          <a:xfrm>
            <a:off x="3357852" y="5887071"/>
            <a:ext cx="70854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中序序列的根结点左边是左子树的结点，右边是右子树的结点。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7627" y="5550166"/>
            <a:ext cx="760225" cy="642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695400" y="874794"/>
            <a:ext cx="4357718" cy="386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7.5.1  </a:t>
            </a:r>
            <a:r>
              <a:rPr lang="zh-CN" altLang="en-US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二叉树遍历的概念</a:t>
            </a:r>
            <a:endParaRPr lang="zh-CN" altLang="en-US" b="0" dirty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983432" y="1484784"/>
            <a:ext cx="8189942" cy="477139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7200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InOrder1(BTNode *b)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BTNode *p;  SqStack *st;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定义一个顺序栈指针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InitStack(st);</a:t>
            </a: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初始化栈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p=b;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while (!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StackEmpty(st)</a:t>
            </a: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|| p!=NULL)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while (p!=NULL)	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扫描结点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的所有左下结点并进</a:t>
            </a:r>
            <a:r>
              <a:rPr lang="zh-CN" alt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</a:t>
            </a:r>
            <a:endParaRPr lang="zh-CN" altLang="en-US" sz="180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Push(st，p);	</a:t>
            </a: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进栈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p=p-&gt;lchild;	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移动到左孩子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//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以下考虑栈顶结点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if (!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StackEmpty(st)</a:t>
            </a: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若栈不空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Pop(st，p);</a:t>
            </a: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出栈结点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，访问结点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printf("%c "，p-&gt;data);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p=p-&gt;rchild;	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转向处理其右子树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printf("\n");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DestroyStack(st);	</a:t>
            </a: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销毁栈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839416" y="881323"/>
            <a:ext cx="3714776" cy="3860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中序遍历非递归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16" y="1916832"/>
            <a:ext cx="5555364" cy="4951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3"/>
          <p:cNvSpPr>
            <a:spLocks noChangeArrowheads="1"/>
          </p:cNvSpPr>
          <p:nvPr/>
        </p:nvSpPr>
        <p:spPr bwMode="auto">
          <a:xfrm>
            <a:off x="5160963" y="2518696"/>
            <a:ext cx="431800" cy="360362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4"/>
          <p:cNvSpPr>
            <a:spLocks noChangeArrowheads="1"/>
          </p:cNvSpPr>
          <p:nvPr/>
        </p:nvSpPr>
        <p:spPr bwMode="auto">
          <a:xfrm>
            <a:off x="4657725" y="3237834"/>
            <a:ext cx="431800" cy="360363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4224338" y="3958559"/>
            <a:ext cx="431800" cy="360363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Freeform 7"/>
          <p:cNvSpPr/>
          <p:nvPr/>
        </p:nvSpPr>
        <p:spPr bwMode="auto">
          <a:xfrm>
            <a:off x="4975225" y="2853658"/>
            <a:ext cx="285750" cy="400050"/>
          </a:xfrm>
          <a:custGeom>
            <a:avLst/>
            <a:gdLst/>
            <a:ahLst/>
            <a:cxnLst>
              <a:cxn ang="0">
                <a:pos x="180" y="0"/>
              </a:cxn>
              <a:cxn ang="0">
                <a:pos x="0" y="252"/>
              </a:cxn>
            </a:cxnLst>
            <a:rect l="0" t="0" r="r" b="b"/>
            <a:pathLst>
              <a:path w="180" h="252">
                <a:moveTo>
                  <a:pt x="180" y="0"/>
                </a:moveTo>
                <a:lnTo>
                  <a:pt x="0" y="252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Freeform 8"/>
          <p:cNvSpPr/>
          <p:nvPr/>
        </p:nvSpPr>
        <p:spPr bwMode="auto">
          <a:xfrm>
            <a:off x="4514851" y="3564858"/>
            <a:ext cx="250825" cy="393700"/>
          </a:xfrm>
          <a:custGeom>
            <a:avLst/>
            <a:gdLst/>
            <a:ahLst/>
            <a:cxnLst>
              <a:cxn ang="0">
                <a:pos x="158" y="0"/>
              </a:cxn>
              <a:cxn ang="0">
                <a:pos x="0" y="248"/>
              </a:cxn>
            </a:cxnLst>
            <a:rect l="0" t="0" r="r" b="b"/>
            <a:pathLst>
              <a:path w="158" h="248">
                <a:moveTo>
                  <a:pt x="158" y="0"/>
                </a:moveTo>
                <a:lnTo>
                  <a:pt x="0" y="248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5" name="Freeform 9"/>
          <p:cNvSpPr/>
          <p:nvPr/>
        </p:nvSpPr>
        <p:spPr bwMode="auto">
          <a:xfrm>
            <a:off x="5527675" y="2840958"/>
            <a:ext cx="374650" cy="444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6" y="280"/>
              </a:cxn>
            </a:cxnLst>
            <a:rect l="0" t="0" r="r" b="b"/>
            <a:pathLst>
              <a:path w="236" h="280">
                <a:moveTo>
                  <a:pt x="0" y="0"/>
                </a:moveTo>
                <a:lnTo>
                  <a:pt x="236" y="28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4584701" y="4245896"/>
            <a:ext cx="360363" cy="3603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none" w="med" len="lg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AutoShape 11"/>
          <p:cNvSpPr>
            <a:spLocks noChangeArrowheads="1"/>
          </p:cNvSpPr>
          <p:nvPr/>
        </p:nvSpPr>
        <p:spPr bwMode="auto">
          <a:xfrm>
            <a:off x="4584700" y="4758661"/>
            <a:ext cx="719138" cy="503238"/>
          </a:xfrm>
          <a:prstGeom prst="triangle">
            <a:avLst>
              <a:gd name="adj" fmla="val 50000"/>
            </a:avLst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Freeform 12"/>
          <p:cNvSpPr/>
          <p:nvPr/>
        </p:nvSpPr>
        <p:spPr bwMode="auto">
          <a:xfrm>
            <a:off x="5016501" y="3548984"/>
            <a:ext cx="339725" cy="4222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" y="266"/>
              </a:cxn>
            </a:cxnLst>
            <a:rect l="0" t="0" r="r" b="b"/>
            <a:pathLst>
              <a:path w="214" h="266">
                <a:moveTo>
                  <a:pt x="0" y="0"/>
                </a:moveTo>
                <a:lnTo>
                  <a:pt x="214" y="266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9" name="组合 24"/>
          <p:cNvGrpSpPr/>
          <p:nvPr/>
        </p:nvGrpSpPr>
        <p:grpSpPr>
          <a:xfrm>
            <a:off x="4081464" y="3398172"/>
            <a:ext cx="287337" cy="566737"/>
            <a:chOff x="2557463" y="2065338"/>
            <a:chExt cx="287337" cy="566737"/>
          </a:xfrm>
        </p:grpSpPr>
        <p:sp>
          <p:nvSpPr>
            <p:cNvPr id="20" name="Freeform 6"/>
            <p:cNvSpPr/>
            <p:nvPr/>
          </p:nvSpPr>
          <p:spPr bwMode="auto">
            <a:xfrm>
              <a:off x="2757488" y="2416175"/>
              <a:ext cx="50800" cy="215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" y="136"/>
                </a:cxn>
              </a:cxnLst>
              <a:rect l="0" t="0" r="r" b="b"/>
              <a:pathLst>
                <a:path w="32" h="136">
                  <a:moveTo>
                    <a:pt x="0" y="0"/>
                  </a:moveTo>
                  <a:lnTo>
                    <a:pt x="32" y="136"/>
                  </a:lnTo>
                </a:path>
              </a:pathLst>
            </a:custGeom>
            <a:noFill/>
            <a:ln w="38100" cap="flat" cmpd="sng">
              <a:solidFill>
                <a:srgbClr val="663300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" name="Text Box 13"/>
            <p:cNvSpPr txBox="1">
              <a:spLocks noChangeArrowheads="1"/>
            </p:cNvSpPr>
            <p:nvPr/>
          </p:nvSpPr>
          <p:spPr bwMode="auto">
            <a:xfrm>
              <a:off x="2557463" y="2065338"/>
              <a:ext cx="287337" cy="220980"/>
            </a:xfrm>
            <a:prstGeom prst="rect">
              <a:avLst/>
            </a:prstGeom>
            <a:noFill/>
            <a:ln w="38100" algn="ctr">
              <a:noFill/>
              <a:miter lim="800000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</a:t>
              </a:r>
              <a:endPara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2" name="Group 14"/>
          <p:cNvGrpSpPr/>
          <p:nvPr/>
        </p:nvGrpSpPr>
        <p:grpSpPr bwMode="auto">
          <a:xfrm>
            <a:off x="3865562" y="1537623"/>
            <a:ext cx="1152525" cy="2593975"/>
            <a:chOff x="1882" y="1131"/>
            <a:chExt cx="726" cy="1634"/>
          </a:xfrm>
        </p:grpSpPr>
        <p:sp>
          <p:nvSpPr>
            <p:cNvPr id="23" name="Line 15"/>
            <p:cNvSpPr>
              <a:spLocks noChangeShapeType="1"/>
            </p:cNvSpPr>
            <p:nvPr/>
          </p:nvSpPr>
          <p:spPr bwMode="auto">
            <a:xfrm flipH="1">
              <a:off x="1882" y="1567"/>
              <a:ext cx="726" cy="953"/>
            </a:xfrm>
            <a:prstGeom prst="line">
              <a:avLst/>
            </a:prstGeom>
            <a:noFill/>
            <a:ln w="38100">
              <a:solidFill>
                <a:srgbClr val="336600"/>
              </a:solidFill>
              <a:round/>
              <a:tailEnd type="stealth" w="med" len="lg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" name="Text Box 16"/>
            <p:cNvSpPr txBox="1">
              <a:spLocks noChangeArrowheads="1"/>
            </p:cNvSpPr>
            <p:nvPr/>
          </p:nvSpPr>
          <p:spPr bwMode="auto">
            <a:xfrm rot="18445431">
              <a:off x="1251" y="1849"/>
              <a:ext cx="1634" cy="197"/>
            </a:xfrm>
            <a:prstGeom prst="rect">
              <a:avLst/>
            </a:prstGeom>
            <a:noFill/>
            <a:ln w="38100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①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进栈而不访问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5" name="Text Box 17"/>
          <p:cNvSpPr txBox="1">
            <a:spLocks noChangeArrowheads="1"/>
          </p:cNvSpPr>
          <p:nvPr/>
        </p:nvSpPr>
        <p:spPr bwMode="auto">
          <a:xfrm>
            <a:off x="2452663" y="4352970"/>
            <a:ext cx="2071701" cy="44196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wrap="square"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②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判断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结点可以访问，则访问它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089526" y="3974433"/>
            <a:ext cx="2863863" cy="1007110"/>
            <a:chOff x="3565525" y="2641600"/>
            <a:chExt cx="2863863" cy="1007110"/>
          </a:xfrm>
        </p:grpSpPr>
        <p:sp>
          <p:nvSpPr>
            <p:cNvPr id="27" name="Freeform 20"/>
            <p:cNvSpPr/>
            <p:nvPr/>
          </p:nvSpPr>
          <p:spPr bwMode="auto">
            <a:xfrm>
              <a:off x="3565525" y="2790825"/>
              <a:ext cx="127000" cy="358775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0" y="226"/>
                </a:cxn>
              </a:cxnLst>
              <a:rect l="0" t="0" r="r" b="b"/>
              <a:pathLst>
                <a:path w="80" h="226">
                  <a:moveTo>
                    <a:pt x="80" y="0"/>
                  </a:moveTo>
                  <a:lnTo>
                    <a:pt x="0" y="226"/>
                  </a:lnTo>
                </a:path>
              </a:pathLst>
            </a:custGeom>
            <a:noFill/>
            <a:ln w="38100" cap="flat" cmpd="sng">
              <a:solidFill>
                <a:srgbClr val="663300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Text Box 21"/>
            <p:cNvSpPr txBox="1">
              <a:spLocks noChangeArrowheads="1"/>
            </p:cNvSpPr>
            <p:nvPr/>
          </p:nvSpPr>
          <p:spPr bwMode="auto">
            <a:xfrm>
              <a:off x="3763963" y="2641600"/>
              <a:ext cx="287337" cy="220980"/>
            </a:xfrm>
            <a:prstGeom prst="rect">
              <a:avLst/>
            </a:prstGeom>
            <a:noFill/>
            <a:ln w="38100" algn="ctr">
              <a:noFill/>
              <a:miter lim="800000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</a:t>
              </a:r>
              <a:endPara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Text Box 22"/>
            <p:cNvSpPr txBox="1">
              <a:spLocks noChangeArrowheads="1"/>
            </p:cNvSpPr>
            <p:nvPr/>
          </p:nvSpPr>
          <p:spPr bwMode="auto">
            <a:xfrm>
              <a:off x="3997325" y="3206750"/>
              <a:ext cx="2432063" cy="441960"/>
            </a:xfrm>
            <a:prstGeom prst="rect">
              <a:avLst/>
            </a:prstGeom>
            <a:noFill/>
            <a:ln w="38100" algn="ctr">
              <a:noFill/>
              <a:miter lim="800000"/>
              <a:tailEnd type="none" w="med" len="lg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③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</a:t>
              </a: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-&gt;</a:t>
              </a:r>
              <a:r>
                <a:rPr lang="en-US" altLang="zh-CN" sz="18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rchild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，转向右子树做相同的工作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0" name="Oval 23"/>
          <p:cNvSpPr>
            <a:spLocks noChangeArrowheads="1"/>
          </p:cNvSpPr>
          <p:nvPr/>
        </p:nvSpPr>
        <p:spPr bwMode="auto">
          <a:xfrm>
            <a:off x="4729163" y="4457034"/>
            <a:ext cx="431800" cy="360363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1881158" y="1732746"/>
            <a:ext cx="4572000" cy="337185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用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遍历结点，初始指向根结点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32" name="组合 33"/>
          <p:cNvGrpSpPr/>
          <p:nvPr/>
        </p:nvGrpSpPr>
        <p:grpSpPr>
          <a:xfrm>
            <a:off x="3167042" y="4978407"/>
            <a:ext cx="6000792" cy="1761813"/>
            <a:chOff x="1643042" y="4572008"/>
            <a:chExt cx="6000792" cy="1761813"/>
          </a:xfrm>
        </p:grpSpPr>
        <p:sp>
          <p:nvSpPr>
            <p:cNvPr id="33" name="Line 24"/>
            <p:cNvSpPr>
              <a:spLocks noChangeShapeType="1"/>
            </p:cNvSpPr>
            <p:nvPr/>
          </p:nvSpPr>
          <p:spPr bwMode="auto">
            <a:xfrm flipV="1">
              <a:off x="2428860" y="4572008"/>
              <a:ext cx="0" cy="720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tailEnd type="stealth" w="med" len="lg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Text Box 25"/>
            <p:cNvSpPr txBox="1">
              <a:spLocks noChangeArrowheads="1"/>
            </p:cNvSpPr>
            <p:nvPr/>
          </p:nvSpPr>
          <p:spPr bwMode="auto">
            <a:xfrm>
              <a:off x="1643042" y="5357826"/>
              <a:ext cx="2571768" cy="975995"/>
            </a:xfrm>
            <a:prstGeom prst="rect">
              <a:avLst/>
            </a:prstGeom>
            <a:noFill/>
            <a:ln w="38100" algn="ctr">
              <a:noFill/>
              <a:miter lim="800000"/>
              <a:tailEnd type="none" w="med" len="lg"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0"/>
                </a:spcBef>
              </a:pP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用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flag=true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标识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ts val="2300"/>
                </a:lnSpc>
                <a:spcBef>
                  <a:spcPts val="0"/>
                </a:spcBef>
              </a:pP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正在判断栈顶结点是否可以访问：</a:t>
              </a:r>
              <a:r>
                <a:rPr lang="zh-CN" altLang="en-US" sz="18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阶段</a:t>
              </a:r>
              <a:r>
                <a:rPr lang="en-US" altLang="zh-CN" sz="18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zh-CN" alt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Text Box 25"/>
            <p:cNvSpPr txBox="1">
              <a:spLocks noChangeArrowheads="1"/>
            </p:cNvSpPr>
            <p:nvPr/>
          </p:nvSpPr>
          <p:spPr bwMode="auto">
            <a:xfrm>
              <a:off x="4500562" y="5357826"/>
              <a:ext cx="3143272" cy="681355"/>
            </a:xfrm>
            <a:prstGeom prst="rect">
              <a:avLst/>
            </a:prstGeom>
            <a:noFill/>
            <a:ln w="38100" algn="ctr">
              <a:noFill/>
              <a:miter lim="800000"/>
              <a:tailEnd type="none" w="med" len="lg"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0"/>
                </a:spcBef>
              </a:pP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用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flag=false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标识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ts val="2300"/>
                </a:lnSpc>
                <a:spcBef>
                  <a:spcPts val="0"/>
                </a:spcBef>
              </a:pP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正在处理左下结点：</a:t>
              </a:r>
              <a:r>
                <a:rPr lang="zh-CN" altLang="en-US" sz="18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阶段</a:t>
              </a:r>
              <a:r>
                <a:rPr lang="en-US" altLang="zh-CN" sz="18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zh-CN" alt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Line 24"/>
            <p:cNvSpPr>
              <a:spLocks noChangeShapeType="1"/>
            </p:cNvSpPr>
            <p:nvPr/>
          </p:nvSpPr>
          <p:spPr bwMode="auto">
            <a:xfrm flipH="1" flipV="1">
              <a:off x="5357817" y="4714884"/>
              <a:ext cx="0" cy="58331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tailEnd type="stealth" w="med" len="lg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1802880" y="880962"/>
            <a:ext cx="3429024" cy="38608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</a:ln>
          <a:effectLst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spcBef>
                <a:spcPct val="50000"/>
              </a:spcBef>
            </a:pPr>
            <a:r>
              <a:rPr lang="en-US" altLang="zh-CN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后序遍历非递归算法 </a:t>
            </a:r>
            <a:endParaRPr lang="zh-CN" altLang="en-US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Text Box 25"/>
          <p:cNvSpPr txBox="1">
            <a:spLocks noChangeArrowheads="1"/>
          </p:cNvSpPr>
          <p:nvPr/>
        </p:nvSpPr>
        <p:spPr bwMode="auto">
          <a:xfrm>
            <a:off x="1881158" y="1306377"/>
            <a:ext cx="5286412" cy="337185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在中序遍历非递归算法的基础上改进而来的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2"/>
          <p:cNvSpPr txBox="1"/>
          <p:nvPr/>
        </p:nvSpPr>
        <p:spPr>
          <a:xfrm>
            <a:off x="1809720" y="5369479"/>
            <a:ext cx="1357322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问题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如何区分正在判断栈顶结点？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40" name="组合 36"/>
          <p:cNvGrpSpPr/>
          <p:nvPr/>
        </p:nvGrpSpPr>
        <p:grpSpPr>
          <a:xfrm>
            <a:off x="6746786" y="3048012"/>
            <a:ext cx="2921114" cy="450215"/>
            <a:chOff x="5222786" y="2641613"/>
            <a:chExt cx="2921114" cy="450215"/>
          </a:xfrm>
        </p:grpSpPr>
        <p:sp>
          <p:nvSpPr>
            <p:cNvPr id="41" name="Text Box 18"/>
            <p:cNvSpPr txBox="1">
              <a:spLocks noChangeArrowheads="1"/>
            </p:cNvSpPr>
            <p:nvPr/>
          </p:nvSpPr>
          <p:spPr bwMode="auto">
            <a:xfrm>
              <a:off x="5500694" y="2641613"/>
              <a:ext cx="2643206" cy="450215"/>
            </a:xfrm>
            <a:prstGeom prst="rect">
              <a:avLst/>
            </a:prstGeom>
            <a:noFill/>
            <a:ln w="38100" algn="ctr">
              <a:noFill/>
              <a:miter lim="800000"/>
              <a:tailEnd type="none" w="med" len="lg"/>
            </a:ln>
            <a:effectLst/>
          </p:spPr>
          <p:txBody>
            <a:bodyPr wrap="square">
              <a:spAutoFit/>
            </a:bodyPr>
            <a:lstStyle/>
            <a:p>
              <a:pPr marL="457200" indent="-457200" algn="l">
                <a:lnSpc>
                  <a:spcPts val="2800"/>
                </a:lnSpc>
              </a:pP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栈中结点均没有访问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右箭头 34"/>
            <p:cNvSpPr/>
            <p:nvPr/>
          </p:nvSpPr>
          <p:spPr bwMode="auto">
            <a:xfrm>
              <a:off x="5222786" y="2745866"/>
              <a:ext cx="285752" cy="214314"/>
            </a:xfrm>
            <a:prstGeom prst="rightArrow">
              <a:avLst/>
            </a:prstGeom>
            <a:ln>
              <a:tailEnd type="arrow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786631"/>
            <a:ext cx="3071810" cy="307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3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34"/>
          <p:cNvSpPr txBox="1">
            <a:spLocks noChangeArrowheads="1"/>
          </p:cNvSpPr>
          <p:nvPr/>
        </p:nvSpPr>
        <p:spPr bwMode="auto">
          <a:xfrm>
            <a:off x="1992314" y="2307618"/>
            <a:ext cx="8175653" cy="118999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>
            <a:spAutoFit/>
          </a:bodyPr>
          <a:lstStyle/>
          <a:p>
            <a:pPr marL="457200" indent="-457200" algn="l">
              <a:lnSpc>
                <a:spcPts val="3200"/>
              </a:lnSpc>
              <a:buBlip>
                <a:blip r:embed="rId1"/>
              </a:buBlip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在后序遍历中，一棵二叉树或子树的根结点最后访问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200"/>
              </a:lnSpc>
              <a:buBlip>
                <a:blip r:embed="rId1"/>
              </a:buBlip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在后序遍历中，一个结点的右孩子刚访问，则马上可以访问该结点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9" name="Text Box 35"/>
          <p:cNvSpPr txBox="1">
            <a:spLocks noChangeArrowheads="1"/>
          </p:cNvSpPr>
          <p:nvPr/>
        </p:nvSpPr>
        <p:spPr bwMode="auto">
          <a:xfrm>
            <a:off x="2381225" y="1791928"/>
            <a:ext cx="2746365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后序遍历：左 右 根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16"/>
          <p:cNvGrpSpPr/>
          <p:nvPr/>
        </p:nvGrpSpPr>
        <p:grpSpPr>
          <a:xfrm>
            <a:off x="2881291" y="3435002"/>
            <a:ext cx="2308225" cy="2154238"/>
            <a:chOff x="1357290" y="3357562"/>
            <a:chExt cx="2308225" cy="2154238"/>
          </a:xfrm>
        </p:grpSpPr>
        <p:sp>
          <p:nvSpPr>
            <p:cNvPr id="42" name="Freeform 37"/>
            <p:cNvSpPr/>
            <p:nvPr/>
          </p:nvSpPr>
          <p:spPr bwMode="auto">
            <a:xfrm>
              <a:off x="2281215" y="3619500"/>
              <a:ext cx="428625" cy="530225"/>
            </a:xfrm>
            <a:custGeom>
              <a:avLst/>
              <a:gdLst/>
              <a:ahLst/>
              <a:cxnLst>
                <a:cxn ang="0">
                  <a:pos x="270" y="0"/>
                </a:cxn>
                <a:cxn ang="0">
                  <a:pos x="0" y="334"/>
                </a:cxn>
              </a:cxnLst>
              <a:rect l="0" t="0" r="r" b="b"/>
              <a:pathLst>
                <a:path w="270" h="334">
                  <a:moveTo>
                    <a:pt x="270" y="0"/>
                  </a:moveTo>
                  <a:lnTo>
                    <a:pt x="0" y="334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" name="Line 38"/>
            <p:cNvSpPr>
              <a:spLocks noChangeShapeType="1"/>
            </p:cNvSpPr>
            <p:nvPr/>
          </p:nvSpPr>
          <p:spPr bwMode="auto">
            <a:xfrm>
              <a:off x="2398690" y="4298950"/>
              <a:ext cx="287338" cy="2159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" name="Oval 39"/>
            <p:cNvSpPr>
              <a:spLocks noChangeArrowheads="1"/>
            </p:cNvSpPr>
            <p:nvPr/>
          </p:nvSpPr>
          <p:spPr bwMode="auto">
            <a:xfrm>
              <a:off x="2641578" y="3357562"/>
              <a:ext cx="360362" cy="36036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Oval 40"/>
            <p:cNvSpPr>
              <a:spLocks noChangeArrowheads="1"/>
            </p:cNvSpPr>
            <p:nvPr/>
          </p:nvSpPr>
          <p:spPr bwMode="auto">
            <a:xfrm>
              <a:off x="2065315" y="4076700"/>
              <a:ext cx="360363" cy="36036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" name="Oval 41"/>
            <p:cNvSpPr>
              <a:spLocks noChangeArrowheads="1"/>
            </p:cNvSpPr>
            <p:nvPr/>
          </p:nvSpPr>
          <p:spPr bwMode="auto">
            <a:xfrm>
              <a:off x="2641578" y="4437062"/>
              <a:ext cx="360362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Line 42"/>
            <p:cNvSpPr>
              <a:spLocks noChangeShapeType="1"/>
            </p:cNvSpPr>
            <p:nvPr/>
          </p:nvSpPr>
          <p:spPr bwMode="auto">
            <a:xfrm>
              <a:off x="1693840" y="4259262"/>
              <a:ext cx="360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stealth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" name="Line 43"/>
            <p:cNvSpPr>
              <a:spLocks noChangeShapeType="1"/>
            </p:cNvSpPr>
            <p:nvPr/>
          </p:nvSpPr>
          <p:spPr bwMode="auto">
            <a:xfrm flipH="1">
              <a:off x="3001940" y="4581525"/>
              <a:ext cx="2873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stealth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" name="AutoShape 44"/>
            <p:cNvSpPr>
              <a:spLocks noChangeArrowheads="1"/>
            </p:cNvSpPr>
            <p:nvPr/>
          </p:nvSpPr>
          <p:spPr bwMode="auto">
            <a:xfrm>
              <a:off x="2343128" y="4791075"/>
              <a:ext cx="1008062" cy="720725"/>
            </a:xfrm>
            <a:prstGeom prst="triangle">
              <a:avLst>
                <a:gd name="adj" fmla="val 50000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Text Box 45"/>
            <p:cNvSpPr txBox="1">
              <a:spLocks noChangeArrowheads="1"/>
            </p:cNvSpPr>
            <p:nvPr/>
          </p:nvSpPr>
          <p:spPr bwMode="auto">
            <a:xfrm>
              <a:off x="3233715" y="4325937"/>
              <a:ext cx="431800" cy="3124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endParaRPr lang="en-US" altLang="zh-CN" sz="1800" i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7" name="Text Box 46"/>
            <p:cNvSpPr txBox="1">
              <a:spLocks noChangeArrowheads="1"/>
            </p:cNvSpPr>
            <p:nvPr/>
          </p:nvSpPr>
          <p:spPr bwMode="auto">
            <a:xfrm>
              <a:off x="1357290" y="4032250"/>
              <a:ext cx="504825" cy="3124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</a:t>
              </a:r>
              <a:endPara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58" name="TextBox 15"/>
          <p:cNvSpPr txBox="1"/>
          <p:nvPr/>
        </p:nvSpPr>
        <p:spPr>
          <a:xfrm>
            <a:off x="5667372" y="4077945"/>
            <a:ext cx="4214842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Blip>
                <a:blip r:embed="rId2"/>
              </a:buBlip>
            </a:pP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指向刚刚访问的结点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buBlip>
                <a:blip r:embed="rId2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==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，便访问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9" name="TextBox 17"/>
          <p:cNvSpPr txBox="1"/>
          <p:nvPr/>
        </p:nvSpPr>
        <p:spPr>
          <a:xfrm>
            <a:off x="2095472" y="1148986"/>
            <a:ext cx="57150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问题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如何判断一个结点可以访问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841726"/>
            <a:ext cx="1435146" cy="14351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39" grpId="0" bldLvl="0" animBg="1"/>
      <p:bldP spid="5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839416" y="776847"/>
            <a:ext cx="5032382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后序遍历非递归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过程如下：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639616" y="1081770"/>
            <a:ext cx="6201982" cy="565848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08000" bIns="108000">
            <a:spAutoFit/>
          </a:bodyPr>
          <a:lstStyle/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p=b;</a:t>
            </a:r>
            <a:endParaRPr lang="zh-CN" altLang="en-US" sz="14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do</a:t>
            </a:r>
            <a:endParaRPr lang="zh-CN" altLang="en-US" sz="14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while (</a:t>
            </a:r>
            <a:r>
              <a:rPr lang="zh-CN" alt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</a:t>
            </a: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有左孩子</a:t>
            </a: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en-US" sz="14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</a:t>
            </a:r>
            <a:r>
              <a:rPr lang="zh-CN" alt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将结点</a:t>
            </a: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进栈</a:t>
            </a: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en-US" sz="14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p=p-&gt;</a:t>
            </a:r>
            <a:r>
              <a:rPr lang="en-US" sz="14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en-US" sz="14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en-US" sz="14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此时栈顶结点</a:t>
            </a:r>
            <a:r>
              <a:rPr 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尚未访问</a:t>
            </a:r>
            <a:r>
              <a:rPr 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没有左孩子或左子树已遍历过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while (</a:t>
            </a:r>
            <a:r>
              <a:rPr lang="zh-CN" alt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栈不空且结点</a:t>
            </a: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是栈顶结点</a:t>
            </a: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en-US" sz="14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</a:t>
            </a:r>
            <a:r>
              <a:rPr lang="zh-CN" alt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取栈顶结点</a:t>
            </a: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p;</a:t>
            </a:r>
            <a:endParaRPr lang="zh-CN" altLang="en-US" sz="14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if (</a:t>
            </a:r>
            <a:r>
              <a:rPr lang="zh-CN" altLang="en-US" sz="14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</a:t>
            </a:r>
            <a:r>
              <a:rPr lang="en-US" sz="14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4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的右子树已访问</a:t>
            </a: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en-US" sz="14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</a:t>
            </a:r>
            <a:r>
              <a:rPr lang="zh-CN" alt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访问结点</a:t>
            </a: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p;</a:t>
            </a:r>
            <a:endParaRPr lang="zh-CN" altLang="en-US" sz="14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</a:t>
            </a:r>
            <a:r>
              <a:rPr lang="zh-CN" alt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退栈</a:t>
            </a: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en-US" sz="14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en-US" sz="14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else</a:t>
            </a:r>
            <a:endParaRPr lang="en-US" sz="14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p=p-&gt;</a:t>
            </a:r>
            <a:r>
              <a:rPr lang="en-US" sz="14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    </a:t>
            </a:r>
            <a:r>
              <a:rPr 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转向处理其右子树</a:t>
            </a:r>
            <a:endParaRPr lang="en-US" altLang="zh-CN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转向阶段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1;         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en-US" sz="14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 while (</a:t>
            </a:r>
            <a:r>
              <a:rPr lang="zh-CN" alt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栈不空</a:t>
            </a:r>
            <a:r>
              <a:rPr 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zh-CN" altLang="en-US" sz="14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2" name="组合 8"/>
          <p:cNvGrpSpPr/>
          <p:nvPr/>
        </p:nvGrpSpPr>
        <p:grpSpPr>
          <a:xfrm>
            <a:off x="8987150" y="1915355"/>
            <a:ext cx="1357322" cy="857256"/>
            <a:chOff x="5000628" y="1928802"/>
            <a:chExt cx="1357322" cy="857256"/>
          </a:xfrm>
        </p:grpSpPr>
        <p:sp>
          <p:nvSpPr>
            <p:cNvPr id="13" name="右大括号 12"/>
            <p:cNvSpPr/>
            <p:nvPr/>
          </p:nvSpPr>
          <p:spPr>
            <a:xfrm>
              <a:off x="5000628" y="1928802"/>
              <a:ext cx="214314" cy="857256"/>
            </a:xfrm>
            <a:prstGeom prst="rightBrace">
              <a:avLst/>
            </a:prstGeom>
            <a:ln w="19050"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800"/>
            </a:p>
          </p:txBody>
        </p:sp>
        <p:sp>
          <p:nvSpPr>
            <p:cNvPr id="14" name="TextBox 10"/>
            <p:cNvSpPr txBox="1"/>
            <p:nvPr/>
          </p:nvSpPr>
          <p:spPr>
            <a:xfrm>
              <a:off x="5214942" y="2143116"/>
              <a:ext cx="1143008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9pPr>
            </a:lstStyle>
            <a:p>
              <a:pPr algn="l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0"/>
          <p:cNvGrpSpPr/>
          <p:nvPr/>
        </p:nvGrpSpPr>
        <p:grpSpPr>
          <a:xfrm>
            <a:off x="8915142" y="3905760"/>
            <a:ext cx="1357322" cy="1928826"/>
            <a:chOff x="4991103" y="3214686"/>
            <a:chExt cx="1357322" cy="1928826"/>
          </a:xfrm>
        </p:grpSpPr>
        <p:sp>
          <p:nvSpPr>
            <p:cNvPr id="16" name="右大括号 15"/>
            <p:cNvSpPr/>
            <p:nvPr/>
          </p:nvSpPr>
          <p:spPr>
            <a:xfrm>
              <a:off x="4991103" y="3214686"/>
              <a:ext cx="172497" cy="1928826"/>
            </a:xfrm>
            <a:prstGeom prst="rightBrace">
              <a:avLst/>
            </a:prstGeom>
            <a:ln w="19050"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800"/>
            </a:p>
          </p:txBody>
        </p:sp>
        <p:sp>
          <p:nvSpPr>
            <p:cNvPr id="17" name="TextBox 12"/>
            <p:cNvSpPr txBox="1"/>
            <p:nvPr/>
          </p:nvSpPr>
          <p:spPr>
            <a:xfrm>
              <a:off x="5205417" y="3429000"/>
              <a:ext cx="1143008" cy="1196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9pPr>
            </a:lstStyle>
            <a:p>
              <a:pPr algn="l"/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/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连续判断栈顶结点是否可以访问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8"/>
          <p:cNvGrpSpPr/>
          <p:nvPr/>
        </p:nvGrpSpPr>
        <p:grpSpPr>
          <a:xfrm>
            <a:off x="2166910" y="5081066"/>
            <a:ext cx="8215370" cy="1369695"/>
            <a:chOff x="785786" y="4643446"/>
            <a:chExt cx="8215370" cy="1369695"/>
          </a:xfrm>
        </p:grpSpPr>
        <p:sp>
          <p:nvSpPr>
            <p:cNvPr id="16" name="TextBox 3"/>
            <p:cNvSpPr txBox="1"/>
            <p:nvPr/>
          </p:nvSpPr>
          <p:spPr>
            <a:xfrm>
              <a:off x="785786" y="4643446"/>
              <a:ext cx="6572296" cy="1369695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144000" tIns="108000" bIns="108000" rtlCol="0">
              <a:spAutoFit/>
            </a:bodyPr>
            <a:lstStyle/>
            <a:p>
              <a:pPr marL="457200" indent="-457200" algn="l">
                <a:lnSpc>
                  <a:spcPts val="2800"/>
                </a:lnSpc>
                <a:spcBef>
                  <a:spcPts val="600"/>
                </a:spcBef>
                <a:buBlip>
                  <a:blip r:embed="rId1"/>
                </a:buBlip>
              </a:pP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当根结点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访问时，其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、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已经遍历，并且将其出栈。</a:t>
              </a:r>
              <a:endPara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457200" indent="-457200" algn="l">
                <a:lnSpc>
                  <a:spcPts val="2800"/>
                </a:lnSpc>
                <a:spcBef>
                  <a:spcPts val="600"/>
                </a:spcBef>
                <a:buBlip>
                  <a:blip r:embed="rId1"/>
                </a:buBlip>
              </a:pP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如果栈空，说明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已经访问过，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L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、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已经遍历，即整个二叉树遍历完毕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TextBox 4"/>
            <p:cNvSpPr txBox="1"/>
            <p:nvPr/>
          </p:nvSpPr>
          <p:spPr>
            <a:xfrm>
              <a:off x="7786710" y="5070448"/>
              <a:ext cx="121444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栈空结束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右箭头 5"/>
            <p:cNvSpPr/>
            <p:nvPr/>
          </p:nvSpPr>
          <p:spPr>
            <a:xfrm>
              <a:off x="7266548" y="5150832"/>
              <a:ext cx="571504" cy="285752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6"/>
          <p:cNvSpPr txBox="1"/>
          <p:nvPr/>
        </p:nvSpPr>
        <p:spPr>
          <a:xfrm>
            <a:off x="2809852" y="794786"/>
            <a:ext cx="7143800" cy="198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为什么外循环为：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</a:pP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do { 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阶段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；阶段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 } while(</a:t>
            </a:r>
            <a:r>
              <a: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栈不空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而不是：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</a:pP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do { 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阶段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；阶段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 } while(</a:t>
            </a:r>
            <a:r>
              <a: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栈不空或者</a:t>
            </a:r>
            <a:r>
              <a:rPr lang="en-US" altLang="zh-CN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p!=NULL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0" name="组合 7"/>
          <p:cNvGrpSpPr/>
          <p:nvPr/>
        </p:nvGrpSpPr>
        <p:grpSpPr>
          <a:xfrm>
            <a:off x="3595670" y="2366423"/>
            <a:ext cx="3000396" cy="2368622"/>
            <a:chOff x="571472" y="1468999"/>
            <a:chExt cx="3387722" cy="2747348"/>
          </a:xfrm>
        </p:grpSpPr>
        <p:sp>
          <p:nvSpPr>
            <p:cNvPr id="21" name="Line 15"/>
            <p:cNvSpPr>
              <a:spLocks noChangeShapeType="1"/>
            </p:cNvSpPr>
            <p:nvPr/>
          </p:nvSpPr>
          <p:spPr bwMode="auto">
            <a:xfrm>
              <a:off x="1954168" y="1713456"/>
              <a:ext cx="196866" cy="315931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1600"/>
            </a:p>
          </p:txBody>
        </p:sp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1670005" y="1468999"/>
              <a:ext cx="288926" cy="33438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6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6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Text Box 17"/>
            <p:cNvSpPr txBox="1">
              <a:spLocks noChangeArrowheads="1"/>
            </p:cNvSpPr>
            <p:nvPr/>
          </p:nvSpPr>
          <p:spPr bwMode="auto">
            <a:xfrm>
              <a:off x="571472" y="3881959"/>
              <a:ext cx="1387458" cy="33438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6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-&gt;lchild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Text Box 18"/>
            <p:cNvSpPr txBox="1">
              <a:spLocks noChangeArrowheads="1"/>
            </p:cNvSpPr>
            <p:nvPr/>
          </p:nvSpPr>
          <p:spPr bwMode="auto">
            <a:xfrm>
              <a:off x="2443134" y="3881961"/>
              <a:ext cx="1516060" cy="33438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6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-&gt;rchild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Oval 19"/>
            <p:cNvSpPr>
              <a:spLocks noChangeArrowheads="1"/>
            </p:cNvSpPr>
            <p:nvPr/>
          </p:nvSpPr>
          <p:spPr bwMode="auto">
            <a:xfrm>
              <a:off x="1781147" y="2045262"/>
              <a:ext cx="863600" cy="504825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tailEnd type="none" w="med" len="lg"/>
            </a:ln>
            <a:effectLst/>
          </p:spPr>
          <p:txBody>
            <a:bodyPr wrap="none" anchor="ctr"/>
            <a:lstStyle/>
            <a:p>
              <a:r>
                <a:rPr lang="en-US" altLang="zh-CN" sz="16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endParaRPr lang="en-US" altLang="zh-CN" sz="16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AutoShape 20"/>
            <p:cNvSpPr>
              <a:spLocks noChangeArrowheads="1"/>
            </p:cNvSpPr>
            <p:nvPr/>
          </p:nvSpPr>
          <p:spPr bwMode="auto">
            <a:xfrm>
              <a:off x="654022" y="2981887"/>
              <a:ext cx="1150937" cy="792162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tailEnd type="none" w="med" len="lg"/>
            </a:ln>
            <a:effectLst/>
          </p:spPr>
          <p:txBody>
            <a:bodyPr wrap="none" anchor="ctr"/>
            <a:lstStyle/>
            <a:p>
              <a:pPr>
                <a:lnSpc>
                  <a:spcPts val="1200"/>
                </a:lnSpc>
              </a:pPr>
              <a:r>
                <a:rPr lang="en-US" altLang="zh-CN" sz="16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sz="16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AutoShape 21"/>
            <p:cNvSpPr>
              <a:spLocks noChangeArrowheads="1"/>
            </p:cNvSpPr>
            <p:nvPr/>
          </p:nvSpPr>
          <p:spPr bwMode="auto">
            <a:xfrm>
              <a:off x="2516159" y="2981887"/>
              <a:ext cx="1150938" cy="792162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tailEnd type="none" w="med" len="lg"/>
            </a:ln>
            <a:effectLst/>
          </p:spPr>
          <p:txBody>
            <a:bodyPr wrap="none" anchor="ctr"/>
            <a:lstStyle/>
            <a:p>
              <a:pPr>
                <a:lnSpc>
                  <a:spcPts val="1200"/>
                </a:lnSpc>
              </a:pPr>
              <a:r>
                <a:rPr lang="en-US" altLang="zh-CN" sz="16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endParaRPr lang="en-US" altLang="zh-CN" sz="16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8" name="Line 22"/>
            <p:cNvSpPr>
              <a:spLocks noChangeShapeType="1"/>
            </p:cNvSpPr>
            <p:nvPr/>
          </p:nvSpPr>
          <p:spPr bwMode="auto">
            <a:xfrm flipH="1">
              <a:off x="1301722" y="2477062"/>
              <a:ext cx="647700" cy="6492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stealth" w="med" len="lg"/>
            </a:ln>
            <a:effectLst/>
          </p:spPr>
          <p:txBody>
            <a:bodyPr wrap="none"/>
            <a:lstStyle/>
            <a:p>
              <a:endParaRPr lang="zh-CN" altLang="en-US" sz="1600"/>
            </a:p>
          </p:txBody>
        </p:sp>
        <p:sp>
          <p:nvSpPr>
            <p:cNvPr id="29" name="Freeform 23"/>
            <p:cNvSpPr/>
            <p:nvPr/>
          </p:nvSpPr>
          <p:spPr bwMode="auto">
            <a:xfrm>
              <a:off x="2490759" y="2489762"/>
              <a:ext cx="542925" cy="577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2" y="364"/>
                </a:cxn>
              </a:cxnLst>
              <a:rect l="0" t="0" r="r" b="b"/>
              <a:pathLst>
                <a:path w="342" h="364">
                  <a:moveTo>
                    <a:pt x="0" y="0"/>
                  </a:moveTo>
                  <a:lnTo>
                    <a:pt x="342" y="364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  <p:txBody>
            <a:bodyPr wrap="none"/>
            <a:lstStyle/>
            <a:p>
              <a:endParaRPr lang="zh-CN" altLang="en-US" sz="1600"/>
            </a:p>
          </p:txBody>
        </p:sp>
      </p:grpSp>
      <p:sp>
        <p:nvSpPr>
          <p:cNvPr id="30" name="TextBox 17"/>
          <p:cNvSpPr txBox="1"/>
          <p:nvPr/>
        </p:nvSpPr>
        <p:spPr>
          <a:xfrm>
            <a:off x="1738282" y="1223414"/>
            <a:ext cx="85725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疑问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1" name="TextBox 3"/>
          <p:cNvSpPr txBox="1"/>
          <p:nvPr/>
        </p:nvSpPr>
        <p:spPr>
          <a:xfrm>
            <a:off x="1840248" y="209970"/>
            <a:ext cx="6964826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二叉树的遍历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4" y="764704"/>
            <a:ext cx="2521771" cy="2521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6"/>
          <p:cNvSpPr txBox="1"/>
          <p:nvPr/>
        </p:nvSpPr>
        <p:spPr>
          <a:xfrm>
            <a:off x="3771201" y="1184934"/>
            <a:ext cx="65008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为什么在阶段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中需要连续判断栈顶结点是否可以访问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0" name="TextBox 17"/>
          <p:cNvSpPr txBox="1"/>
          <p:nvPr/>
        </p:nvSpPr>
        <p:spPr>
          <a:xfrm>
            <a:off x="2852032" y="1175933"/>
            <a:ext cx="85725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疑问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34" name="组合 46"/>
          <p:cNvGrpSpPr/>
          <p:nvPr/>
        </p:nvGrpSpPr>
        <p:grpSpPr>
          <a:xfrm>
            <a:off x="2852032" y="2471864"/>
            <a:ext cx="1360494" cy="990084"/>
            <a:chOff x="785786" y="1928802"/>
            <a:chExt cx="1360494" cy="990084"/>
          </a:xfrm>
        </p:grpSpPr>
        <p:sp>
          <p:nvSpPr>
            <p:cNvPr id="36" name="Oval 27"/>
            <p:cNvSpPr>
              <a:spLocks noChangeArrowheads="1"/>
            </p:cNvSpPr>
            <p:nvPr/>
          </p:nvSpPr>
          <p:spPr bwMode="auto">
            <a:xfrm>
              <a:off x="1222345" y="1928802"/>
              <a:ext cx="431800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Oval 28"/>
            <p:cNvSpPr>
              <a:spLocks noChangeArrowheads="1"/>
            </p:cNvSpPr>
            <p:nvPr/>
          </p:nvSpPr>
          <p:spPr bwMode="auto">
            <a:xfrm>
              <a:off x="785786" y="2558524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Oval 29"/>
            <p:cNvSpPr>
              <a:spLocks noChangeArrowheads="1"/>
            </p:cNvSpPr>
            <p:nvPr/>
          </p:nvSpPr>
          <p:spPr bwMode="auto">
            <a:xfrm>
              <a:off x="1714480" y="2556936"/>
              <a:ext cx="431800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39" name="直接连接符 38"/>
            <p:cNvCxnSpPr>
              <a:stCxn id="36" idx="3"/>
              <a:endCxn id="37" idx="0"/>
            </p:cNvCxnSpPr>
            <p:nvPr/>
          </p:nvCxnSpPr>
          <p:spPr>
            <a:xfrm rot="5400000">
              <a:off x="982568" y="2255510"/>
              <a:ext cx="322133" cy="283895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36" idx="5"/>
              <a:endCxn id="38" idx="0"/>
            </p:cNvCxnSpPr>
            <p:nvPr/>
          </p:nvCxnSpPr>
          <p:spPr>
            <a:xfrm rot="16200000" flipH="1">
              <a:off x="1600372" y="2226927"/>
              <a:ext cx="320545" cy="339471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4495107" y="2344824"/>
            <a:ext cx="723897" cy="1260000"/>
            <a:chOff x="2714612" y="3429000"/>
            <a:chExt cx="723897" cy="1260000"/>
          </a:xfrm>
        </p:grpSpPr>
        <p:sp>
          <p:nvSpPr>
            <p:cNvPr id="43" name="Line 15"/>
            <p:cNvSpPr>
              <a:spLocks noChangeShapeType="1"/>
            </p:cNvSpPr>
            <p:nvPr/>
          </p:nvSpPr>
          <p:spPr bwMode="auto">
            <a:xfrm>
              <a:off x="2714612" y="3429000"/>
              <a:ext cx="0" cy="1260000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Line 16"/>
            <p:cNvSpPr>
              <a:spLocks noChangeShapeType="1"/>
            </p:cNvSpPr>
            <p:nvPr/>
          </p:nvSpPr>
          <p:spPr bwMode="auto">
            <a:xfrm>
              <a:off x="3438509" y="3429000"/>
              <a:ext cx="0" cy="1260000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Line 17"/>
            <p:cNvSpPr>
              <a:spLocks noChangeShapeType="1"/>
            </p:cNvSpPr>
            <p:nvPr/>
          </p:nvSpPr>
          <p:spPr bwMode="auto">
            <a:xfrm>
              <a:off x="2714612" y="4681534"/>
              <a:ext cx="720000" cy="0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6" name="Oval 27"/>
            <p:cNvSpPr>
              <a:spLocks noChangeArrowheads="1"/>
            </p:cNvSpPr>
            <p:nvPr/>
          </p:nvSpPr>
          <p:spPr bwMode="auto">
            <a:xfrm>
              <a:off x="2863833" y="4102086"/>
              <a:ext cx="431800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7" name="Oval 28"/>
            <p:cNvSpPr>
              <a:spLocks noChangeArrowheads="1"/>
            </p:cNvSpPr>
            <p:nvPr/>
          </p:nvSpPr>
          <p:spPr bwMode="auto">
            <a:xfrm>
              <a:off x="2863833" y="3527410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8" name="组合 48"/>
          <p:cNvGrpSpPr/>
          <p:nvPr/>
        </p:nvGrpSpPr>
        <p:grpSpPr>
          <a:xfrm>
            <a:off x="6281057" y="2318940"/>
            <a:ext cx="723897" cy="1260000"/>
            <a:chOff x="2714612" y="3429000"/>
            <a:chExt cx="723897" cy="1260000"/>
          </a:xfrm>
        </p:grpSpPr>
        <p:sp>
          <p:nvSpPr>
            <p:cNvPr id="50" name="Line 15"/>
            <p:cNvSpPr>
              <a:spLocks noChangeShapeType="1"/>
            </p:cNvSpPr>
            <p:nvPr/>
          </p:nvSpPr>
          <p:spPr bwMode="auto">
            <a:xfrm>
              <a:off x="2714612" y="3429000"/>
              <a:ext cx="0" cy="1260000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" name="Line 16"/>
            <p:cNvSpPr>
              <a:spLocks noChangeShapeType="1"/>
            </p:cNvSpPr>
            <p:nvPr/>
          </p:nvSpPr>
          <p:spPr bwMode="auto">
            <a:xfrm>
              <a:off x="3438509" y="3429000"/>
              <a:ext cx="0" cy="1260000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2" name="Line 17"/>
            <p:cNvSpPr>
              <a:spLocks noChangeShapeType="1"/>
            </p:cNvSpPr>
            <p:nvPr/>
          </p:nvSpPr>
          <p:spPr bwMode="auto">
            <a:xfrm>
              <a:off x="2714612" y="4681534"/>
              <a:ext cx="720000" cy="0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3" name="Oval 27"/>
            <p:cNvSpPr>
              <a:spLocks noChangeArrowheads="1"/>
            </p:cNvSpPr>
            <p:nvPr/>
          </p:nvSpPr>
          <p:spPr bwMode="auto">
            <a:xfrm>
              <a:off x="2863833" y="4102086"/>
              <a:ext cx="431800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54" name="组合 60"/>
          <p:cNvGrpSpPr/>
          <p:nvPr/>
        </p:nvGrpSpPr>
        <p:grpSpPr>
          <a:xfrm>
            <a:off x="8209883" y="2318940"/>
            <a:ext cx="723897" cy="1260000"/>
            <a:chOff x="2714612" y="3429000"/>
            <a:chExt cx="723897" cy="1260000"/>
          </a:xfrm>
        </p:grpSpPr>
        <p:sp>
          <p:nvSpPr>
            <p:cNvPr id="55" name="Line 15"/>
            <p:cNvSpPr>
              <a:spLocks noChangeShapeType="1"/>
            </p:cNvSpPr>
            <p:nvPr/>
          </p:nvSpPr>
          <p:spPr bwMode="auto">
            <a:xfrm>
              <a:off x="2714612" y="3429000"/>
              <a:ext cx="0" cy="1260000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Line 16"/>
            <p:cNvSpPr>
              <a:spLocks noChangeShapeType="1"/>
            </p:cNvSpPr>
            <p:nvPr/>
          </p:nvSpPr>
          <p:spPr bwMode="auto">
            <a:xfrm>
              <a:off x="3438509" y="3429000"/>
              <a:ext cx="0" cy="1260000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>
              <a:off x="2714612" y="4681534"/>
              <a:ext cx="720000" cy="0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Oval 27"/>
            <p:cNvSpPr>
              <a:spLocks noChangeArrowheads="1"/>
            </p:cNvSpPr>
            <p:nvPr/>
          </p:nvSpPr>
          <p:spPr bwMode="auto">
            <a:xfrm>
              <a:off x="2863833" y="4102086"/>
              <a:ext cx="431800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3" name="Oval 28"/>
            <p:cNvSpPr>
              <a:spLocks noChangeArrowheads="1"/>
            </p:cNvSpPr>
            <p:nvPr/>
          </p:nvSpPr>
          <p:spPr bwMode="auto">
            <a:xfrm>
              <a:off x="2863833" y="3527410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64" name="组合 90"/>
          <p:cNvGrpSpPr/>
          <p:nvPr/>
        </p:nvGrpSpPr>
        <p:grpSpPr>
          <a:xfrm>
            <a:off x="5352362" y="2324304"/>
            <a:ext cx="928694" cy="923330"/>
            <a:chOff x="2714612" y="2058407"/>
            <a:chExt cx="928694" cy="923330"/>
          </a:xfrm>
        </p:grpSpPr>
        <p:sp>
          <p:nvSpPr>
            <p:cNvPr id="65" name="右箭头 47"/>
            <p:cNvSpPr/>
            <p:nvPr/>
          </p:nvSpPr>
          <p:spPr bwMode="auto">
            <a:xfrm>
              <a:off x="2857488" y="2767423"/>
              <a:ext cx="642942" cy="214314"/>
            </a:xfrm>
            <a:prstGeom prst="rightArrow">
              <a:avLst/>
            </a:prstGeom>
            <a:ln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TextBox 66"/>
            <p:cNvSpPr txBox="1"/>
            <p:nvPr/>
          </p:nvSpPr>
          <p:spPr>
            <a:xfrm>
              <a:off x="2714612" y="2058407"/>
              <a:ext cx="928694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访问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并出栈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71" name="组合 91"/>
          <p:cNvGrpSpPr/>
          <p:nvPr/>
        </p:nvGrpSpPr>
        <p:grpSpPr>
          <a:xfrm>
            <a:off x="7138312" y="2324305"/>
            <a:ext cx="1000132" cy="799089"/>
            <a:chOff x="4500562" y="2058407"/>
            <a:chExt cx="1000132" cy="799089"/>
          </a:xfrm>
        </p:grpSpPr>
        <p:sp>
          <p:nvSpPr>
            <p:cNvPr id="72" name="右箭头 67"/>
            <p:cNvSpPr/>
            <p:nvPr/>
          </p:nvSpPr>
          <p:spPr bwMode="auto">
            <a:xfrm>
              <a:off x="4643438" y="2643182"/>
              <a:ext cx="642942" cy="214314"/>
            </a:xfrm>
            <a:prstGeom prst="rightArrow">
              <a:avLst/>
            </a:prstGeom>
            <a:ln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68"/>
            <p:cNvSpPr txBox="1"/>
            <p:nvPr/>
          </p:nvSpPr>
          <p:spPr>
            <a:xfrm>
              <a:off x="4500562" y="2058407"/>
              <a:ext cx="1000132" cy="755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转向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的右孩子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74" name="组合 72"/>
          <p:cNvGrpSpPr/>
          <p:nvPr/>
        </p:nvGrpSpPr>
        <p:grpSpPr>
          <a:xfrm>
            <a:off x="8231612" y="4533518"/>
            <a:ext cx="723897" cy="1260000"/>
            <a:chOff x="2714612" y="3429000"/>
            <a:chExt cx="723897" cy="1260000"/>
          </a:xfrm>
        </p:grpSpPr>
        <p:sp>
          <p:nvSpPr>
            <p:cNvPr id="75" name="Line 15"/>
            <p:cNvSpPr>
              <a:spLocks noChangeShapeType="1"/>
            </p:cNvSpPr>
            <p:nvPr/>
          </p:nvSpPr>
          <p:spPr bwMode="auto">
            <a:xfrm>
              <a:off x="2714612" y="3429000"/>
              <a:ext cx="0" cy="1260000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6" name="Line 16"/>
            <p:cNvSpPr>
              <a:spLocks noChangeShapeType="1"/>
            </p:cNvSpPr>
            <p:nvPr/>
          </p:nvSpPr>
          <p:spPr bwMode="auto">
            <a:xfrm>
              <a:off x="3438509" y="3429000"/>
              <a:ext cx="0" cy="1260000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7" name="Line 17"/>
            <p:cNvSpPr>
              <a:spLocks noChangeShapeType="1"/>
            </p:cNvSpPr>
            <p:nvPr/>
          </p:nvSpPr>
          <p:spPr bwMode="auto">
            <a:xfrm>
              <a:off x="2714612" y="4681534"/>
              <a:ext cx="720000" cy="0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8" name="Oval 27"/>
            <p:cNvSpPr>
              <a:spLocks noChangeArrowheads="1"/>
            </p:cNvSpPr>
            <p:nvPr/>
          </p:nvSpPr>
          <p:spPr bwMode="auto">
            <a:xfrm>
              <a:off x="2863833" y="4102086"/>
              <a:ext cx="431800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79" name="组合 92"/>
          <p:cNvGrpSpPr/>
          <p:nvPr/>
        </p:nvGrpSpPr>
        <p:grpSpPr>
          <a:xfrm>
            <a:off x="8445394" y="3747700"/>
            <a:ext cx="1143008" cy="611438"/>
            <a:chOff x="5857884" y="3357562"/>
            <a:chExt cx="1143008" cy="611438"/>
          </a:xfrm>
        </p:grpSpPr>
        <p:sp>
          <p:nvSpPr>
            <p:cNvPr id="80" name="TextBox 71"/>
            <p:cNvSpPr txBox="1"/>
            <p:nvPr/>
          </p:nvSpPr>
          <p:spPr>
            <a:xfrm>
              <a:off x="6072198" y="3357562"/>
              <a:ext cx="928694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访问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并出栈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1" name="下箭头 78"/>
            <p:cNvSpPr/>
            <p:nvPr/>
          </p:nvSpPr>
          <p:spPr bwMode="auto">
            <a:xfrm>
              <a:off x="5857884" y="3429000"/>
              <a:ext cx="216000" cy="540000"/>
            </a:xfrm>
            <a:prstGeom prst="downArrow">
              <a:avLst/>
            </a:prstGeom>
            <a:ln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2" name="组合 93"/>
          <p:cNvGrpSpPr/>
          <p:nvPr/>
        </p:nvGrpSpPr>
        <p:grpSpPr>
          <a:xfrm>
            <a:off x="7138312" y="4533518"/>
            <a:ext cx="928694" cy="857256"/>
            <a:chOff x="4500562" y="4143380"/>
            <a:chExt cx="928694" cy="857256"/>
          </a:xfrm>
        </p:grpSpPr>
        <p:sp>
          <p:nvSpPr>
            <p:cNvPr id="83" name="TextBox 79"/>
            <p:cNvSpPr txBox="1"/>
            <p:nvPr/>
          </p:nvSpPr>
          <p:spPr>
            <a:xfrm>
              <a:off x="4500562" y="4143380"/>
              <a:ext cx="928694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访问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并出栈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4" name="左箭头 80"/>
            <p:cNvSpPr/>
            <p:nvPr/>
          </p:nvSpPr>
          <p:spPr bwMode="auto">
            <a:xfrm>
              <a:off x="4714876" y="4786322"/>
              <a:ext cx="571504" cy="214314"/>
            </a:xfrm>
            <a:prstGeom prst="leftArrow">
              <a:avLst/>
            </a:prstGeom>
            <a:ln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5" name="组合 81"/>
          <p:cNvGrpSpPr/>
          <p:nvPr/>
        </p:nvGrpSpPr>
        <p:grpSpPr>
          <a:xfrm>
            <a:off x="6332399" y="4533518"/>
            <a:ext cx="723897" cy="1260000"/>
            <a:chOff x="2714612" y="3429000"/>
            <a:chExt cx="723897" cy="1260000"/>
          </a:xfrm>
        </p:grpSpPr>
        <p:sp>
          <p:nvSpPr>
            <p:cNvPr id="86" name="Line 15"/>
            <p:cNvSpPr>
              <a:spLocks noChangeShapeType="1"/>
            </p:cNvSpPr>
            <p:nvPr/>
          </p:nvSpPr>
          <p:spPr bwMode="auto">
            <a:xfrm>
              <a:off x="2714612" y="3429000"/>
              <a:ext cx="0" cy="1260000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Line 16"/>
            <p:cNvSpPr>
              <a:spLocks noChangeShapeType="1"/>
            </p:cNvSpPr>
            <p:nvPr/>
          </p:nvSpPr>
          <p:spPr bwMode="auto">
            <a:xfrm>
              <a:off x="3438509" y="3429000"/>
              <a:ext cx="0" cy="1260000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8" name="Line 17"/>
            <p:cNvSpPr>
              <a:spLocks noChangeShapeType="1"/>
            </p:cNvSpPr>
            <p:nvPr/>
          </p:nvSpPr>
          <p:spPr bwMode="auto">
            <a:xfrm>
              <a:off x="2714612" y="4681534"/>
              <a:ext cx="720000" cy="0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9" name="TextBox 86"/>
          <p:cNvSpPr txBox="1"/>
          <p:nvPr/>
        </p:nvSpPr>
        <p:spPr>
          <a:xfrm>
            <a:off x="9567204" y="4462081"/>
            <a:ext cx="1857388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如果不连续判断栈顶结点是否可以访问，则会对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做重复操作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90" name="直接箭头连接符 89"/>
          <p:cNvCxnSpPr>
            <a:stCxn id="89" idx="1"/>
          </p:cNvCxnSpPr>
          <p:nvPr/>
        </p:nvCxnSpPr>
        <p:spPr>
          <a:xfrm flipH="1" flipV="1">
            <a:off x="9067138" y="5104385"/>
            <a:ext cx="500066" cy="187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6" name="图片 5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4" y="764704"/>
            <a:ext cx="2521771" cy="2521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ine 2"/>
          <p:cNvSpPr>
            <a:spLocks noChangeShapeType="1"/>
          </p:cNvSpPr>
          <p:nvPr/>
        </p:nvSpPr>
        <p:spPr bwMode="auto">
          <a:xfrm>
            <a:off x="2671764" y="3110849"/>
            <a:ext cx="288925" cy="287337"/>
          </a:xfrm>
          <a:prstGeom prst="line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3" name="Line 3"/>
          <p:cNvSpPr>
            <a:spLocks noChangeShapeType="1"/>
          </p:cNvSpPr>
          <p:nvPr/>
        </p:nvSpPr>
        <p:spPr bwMode="auto">
          <a:xfrm flipH="1">
            <a:off x="3214689" y="1948799"/>
            <a:ext cx="287337" cy="287337"/>
          </a:xfrm>
          <a:prstGeom prst="line">
            <a:avLst/>
          </a:prstGeom>
          <a:ln w="19050">
            <a:tailEnd type="arrow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Freeform 4"/>
          <p:cNvSpPr/>
          <p:nvPr/>
        </p:nvSpPr>
        <p:spPr bwMode="auto">
          <a:xfrm>
            <a:off x="3809985" y="1944020"/>
            <a:ext cx="296879" cy="32704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" y="245"/>
              </a:cxn>
            </a:cxnLst>
            <a:rect l="0" t="0" r="r" b="b"/>
            <a:pathLst>
              <a:path w="190" h="245">
                <a:moveTo>
                  <a:pt x="0" y="0"/>
                </a:moveTo>
                <a:lnTo>
                  <a:pt x="190" y="245"/>
                </a:ln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Line 5"/>
          <p:cNvSpPr>
            <a:spLocks noChangeShapeType="1"/>
          </p:cNvSpPr>
          <p:nvPr/>
        </p:nvSpPr>
        <p:spPr bwMode="auto">
          <a:xfrm flipH="1">
            <a:off x="2701901" y="2515524"/>
            <a:ext cx="322265" cy="319090"/>
          </a:xfrm>
          <a:prstGeom prst="line">
            <a:avLst/>
          </a:prstGeom>
          <a:ln w="19050">
            <a:tailEnd type="arrow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1" name="Line 6"/>
          <p:cNvSpPr>
            <a:spLocks noChangeShapeType="1"/>
          </p:cNvSpPr>
          <p:nvPr/>
        </p:nvSpPr>
        <p:spPr bwMode="auto">
          <a:xfrm flipH="1">
            <a:off x="3781425" y="2553635"/>
            <a:ext cx="287338" cy="287338"/>
          </a:xfrm>
          <a:prstGeom prst="line">
            <a:avLst/>
          </a:prstGeom>
          <a:ln w="19050">
            <a:tailEnd type="arrow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2" name="Line 7"/>
          <p:cNvSpPr>
            <a:spLocks noChangeShapeType="1"/>
          </p:cNvSpPr>
          <p:nvPr/>
        </p:nvSpPr>
        <p:spPr bwMode="auto">
          <a:xfrm>
            <a:off x="4310050" y="2515525"/>
            <a:ext cx="287350" cy="331799"/>
          </a:xfrm>
          <a:prstGeom prst="line">
            <a:avLst/>
          </a:prstGeom>
          <a:ln w="19050">
            <a:tailEnd type="arrow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3" name="Oval 8"/>
          <p:cNvSpPr>
            <a:spLocks noChangeArrowheads="1"/>
          </p:cNvSpPr>
          <p:nvPr/>
        </p:nvSpPr>
        <p:spPr bwMode="auto">
          <a:xfrm>
            <a:off x="3430588" y="1661461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20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4" name="Oval 9"/>
          <p:cNvSpPr>
            <a:spLocks noChangeArrowheads="1"/>
          </p:cNvSpPr>
          <p:nvPr/>
        </p:nvSpPr>
        <p:spPr bwMode="auto">
          <a:xfrm>
            <a:off x="2925763" y="2236136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20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5" name="Oval 10"/>
          <p:cNvSpPr>
            <a:spLocks noChangeArrowheads="1"/>
          </p:cNvSpPr>
          <p:nvPr/>
        </p:nvSpPr>
        <p:spPr bwMode="auto">
          <a:xfrm>
            <a:off x="4006850" y="2236136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20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6" name="Oval 11"/>
          <p:cNvSpPr>
            <a:spLocks noChangeArrowheads="1"/>
          </p:cNvSpPr>
          <p:nvPr/>
        </p:nvSpPr>
        <p:spPr bwMode="auto">
          <a:xfrm>
            <a:off x="2351088" y="2812398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20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7" name="Oval 12"/>
          <p:cNvSpPr>
            <a:spLocks noChangeArrowheads="1"/>
          </p:cNvSpPr>
          <p:nvPr/>
        </p:nvSpPr>
        <p:spPr bwMode="auto">
          <a:xfrm>
            <a:off x="3432175" y="2812398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20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8" name="Oval 13"/>
          <p:cNvSpPr>
            <a:spLocks noChangeArrowheads="1"/>
          </p:cNvSpPr>
          <p:nvPr/>
        </p:nvSpPr>
        <p:spPr bwMode="auto">
          <a:xfrm>
            <a:off x="2925763" y="3317223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20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9" name="Oval 14"/>
          <p:cNvSpPr>
            <a:spLocks noChangeArrowheads="1"/>
          </p:cNvSpPr>
          <p:nvPr/>
        </p:nvSpPr>
        <p:spPr bwMode="auto">
          <a:xfrm>
            <a:off x="4511675" y="2812398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sz="20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0" name="Line 15"/>
          <p:cNvSpPr>
            <a:spLocks noChangeShapeType="1"/>
          </p:cNvSpPr>
          <p:nvPr/>
        </p:nvSpPr>
        <p:spPr bwMode="auto">
          <a:xfrm>
            <a:off x="3000375" y="4392614"/>
            <a:ext cx="0" cy="2052000"/>
          </a:xfrm>
          <a:prstGeom prst="line">
            <a:avLst/>
          </a:prstGeom>
          <a:ln>
            <a:tailEnd type="none" w="med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1" name="Line 16"/>
          <p:cNvSpPr>
            <a:spLocks noChangeShapeType="1"/>
          </p:cNvSpPr>
          <p:nvPr/>
        </p:nvSpPr>
        <p:spPr bwMode="auto">
          <a:xfrm>
            <a:off x="4152900" y="4392614"/>
            <a:ext cx="0" cy="2052000"/>
          </a:xfrm>
          <a:prstGeom prst="line">
            <a:avLst/>
          </a:prstGeom>
          <a:ln>
            <a:tailEnd type="none" w="med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2" name="Line 17"/>
          <p:cNvSpPr>
            <a:spLocks noChangeShapeType="1"/>
          </p:cNvSpPr>
          <p:nvPr/>
        </p:nvSpPr>
        <p:spPr bwMode="auto">
          <a:xfrm>
            <a:off x="3000376" y="6438248"/>
            <a:ext cx="1152525" cy="0"/>
          </a:xfrm>
          <a:prstGeom prst="line">
            <a:avLst/>
          </a:prstGeom>
          <a:ln>
            <a:tailEnd type="none" w="med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3" name="Text Box 18"/>
          <p:cNvSpPr txBox="1">
            <a:spLocks noChangeArrowheads="1"/>
          </p:cNvSpPr>
          <p:nvPr/>
        </p:nvSpPr>
        <p:spPr bwMode="auto">
          <a:xfrm>
            <a:off x="3086088" y="6516052"/>
            <a:ext cx="1152525" cy="312420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一个栈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4" name="Oval 19"/>
          <p:cNvSpPr>
            <a:spLocks noChangeArrowheads="1"/>
          </p:cNvSpPr>
          <p:nvPr/>
        </p:nvSpPr>
        <p:spPr bwMode="auto">
          <a:xfrm>
            <a:off x="3430588" y="1661461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20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5" name="Oval 20"/>
          <p:cNvSpPr>
            <a:spLocks noChangeArrowheads="1"/>
          </p:cNvSpPr>
          <p:nvPr/>
        </p:nvSpPr>
        <p:spPr bwMode="auto">
          <a:xfrm>
            <a:off x="2925763" y="2237723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20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6" name="Oval 21"/>
          <p:cNvSpPr>
            <a:spLocks noChangeArrowheads="1"/>
          </p:cNvSpPr>
          <p:nvPr/>
        </p:nvSpPr>
        <p:spPr bwMode="auto">
          <a:xfrm>
            <a:off x="4006850" y="2236136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20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7" name="Oval 22"/>
          <p:cNvSpPr>
            <a:spLocks noChangeArrowheads="1"/>
          </p:cNvSpPr>
          <p:nvPr/>
        </p:nvSpPr>
        <p:spPr bwMode="auto">
          <a:xfrm>
            <a:off x="2351088" y="2813986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20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8" name="Oval 23"/>
          <p:cNvSpPr>
            <a:spLocks noChangeArrowheads="1"/>
          </p:cNvSpPr>
          <p:nvPr/>
        </p:nvSpPr>
        <p:spPr bwMode="auto">
          <a:xfrm>
            <a:off x="3432175" y="2801286"/>
            <a:ext cx="431800" cy="36036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20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9" name="Oval 24"/>
          <p:cNvSpPr>
            <a:spLocks noChangeArrowheads="1"/>
          </p:cNvSpPr>
          <p:nvPr/>
        </p:nvSpPr>
        <p:spPr bwMode="auto">
          <a:xfrm>
            <a:off x="2925763" y="3317223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20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0" name="Oval 25"/>
          <p:cNvSpPr>
            <a:spLocks noChangeArrowheads="1"/>
          </p:cNvSpPr>
          <p:nvPr/>
        </p:nvSpPr>
        <p:spPr bwMode="auto">
          <a:xfrm>
            <a:off x="4511675" y="2812398"/>
            <a:ext cx="431800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sz="20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1" name="Text Box 26"/>
          <p:cNvSpPr txBox="1">
            <a:spLocks noChangeArrowheads="1"/>
          </p:cNvSpPr>
          <p:nvPr/>
        </p:nvSpPr>
        <p:spPr bwMode="auto">
          <a:xfrm>
            <a:off x="5734053" y="2121832"/>
            <a:ext cx="1728787" cy="337185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后序序列：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2" name="Text Box 34"/>
          <p:cNvSpPr txBox="1">
            <a:spLocks noChangeArrowheads="1"/>
          </p:cNvSpPr>
          <p:nvPr/>
        </p:nvSpPr>
        <p:spPr bwMode="auto">
          <a:xfrm>
            <a:off x="6385827" y="4746630"/>
            <a:ext cx="2735263" cy="337185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后序遍历完毕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" name="Text Box 41"/>
          <p:cNvSpPr txBox="1">
            <a:spLocks noChangeArrowheads="1"/>
          </p:cNvSpPr>
          <p:nvPr/>
        </p:nvSpPr>
        <p:spPr bwMode="auto">
          <a:xfrm>
            <a:off x="1919536" y="801012"/>
            <a:ext cx="3071834" cy="386080"/>
          </a:xfrm>
          <a:prstGeom prst="rect">
            <a:avLst/>
          </a:prstGeom>
          <a:solidFill>
            <a:srgbClr val="7030A0"/>
          </a:solidFill>
          <a:ln w="38100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后序非递归算法演示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44" name="直接箭头连接符 143"/>
          <p:cNvCxnSpPr>
            <a:stCxn id="139" idx="5"/>
          </p:cNvCxnSpPr>
          <p:nvPr/>
        </p:nvCxnSpPr>
        <p:spPr>
          <a:xfrm rot="16200000" flipH="1">
            <a:off x="3249544" y="3669595"/>
            <a:ext cx="176597" cy="87029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>
            <a:stCxn id="139" idx="3"/>
          </p:cNvCxnSpPr>
          <p:nvPr/>
        </p:nvCxnSpPr>
        <p:spPr>
          <a:xfrm rot="5400000">
            <a:off x="2846848" y="3659256"/>
            <a:ext cx="176597" cy="107709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/>
          <p:nvPr/>
        </p:nvCxnSpPr>
        <p:spPr>
          <a:xfrm rot="16200000" flipH="1">
            <a:off x="3759135" y="3203252"/>
            <a:ext cx="176597" cy="87029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/>
          <p:nvPr/>
        </p:nvCxnSpPr>
        <p:spPr>
          <a:xfrm rot="5400000">
            <a:off x="3385014" y="3192913"/>
            <a:ext cx="176597" cy="107709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/>
        </p:nvCxnSpPr>
        <p:spPr>
          <a:xfrm rot="16200000" flipH="1">
            <a:off x="4821179" y="3203252"/>
            <a:ext cx="176597" cy="87029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/>
          <p:nvPr/>
        </p:nvCxnSpPr>
        <p:spPr>
          <a:xfrm rot="5400000">
            <a:off x="4453650" y="3211963"/>
            <a:ext cx="176597" cy="107709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/>
          <p:cNvCxnSpPr/>
          <p:nvPr/>
        </p:nvCxnSpPr>
        <p:spPr>
          <a:xfrm rot="5400000">
            <a:off x="2220765" y="3176049"/>
            <a:ext cx="214314" cy="179148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 rot="16200000" flipH="1">
            <a:off x="3249544" y="2631748"/>
            <a:ext cx="176597" cy="87029"/>
          </a:xfrm>
          <a:prstGeom prst="straightConnector1">
            <a:avLst/>
          </a:prstGeom>
          <a:ln w="28575">
            <a:solidFill>
              <a:srgbClr val="33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/>
          <p:nvPr/>
        </p:nvCxnSpPr>
        <p:spPr>
          <a:xfrm rot="16200000" flipH="1">
            <a:off x="3430490" y="1496666"/>
            <a:ext cx="198842" cy="11246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3" name="TextBox 68"/>
          <p:cNvSpPr txBox="1"/>
          <p:nvPr/>
        </p:nvSpPr>
        <p:spPr>
          <a:xfrm>
            <a:off x="3167042" y="1301078"/>
            <a:ext cx="35719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2000" i="1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4" name="TextBox 69"/>
          <p:cNvSpPr txBox="1"/>
          <p:nvPr/>
        </p:nvSpPr>
        <p:spPr>
          <a:xfrm>
            <a:off x="7239008" y="3515602"/>
            <a:ext cx="92869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栈空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5" name="Text Box 27"/>
          <p:cNvSpPr txBox="1">
            <a:spLocks noChangeArrowheads="1"/>
          </p:cNvSpPr>
          <p:nvPr/>
        </p:nvSpPr>
        <p:spPr bwMode="auto">
          <a:xfrm>
            <a:off x="5848380" y="2844142"/>
            <a:ext cx="433387" cy="245745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6" name="Text Box 28"/>
          <p:cNvSpPr txBox="1">
            <a:spLocks noChangeArrowheads="1"/>
          </p:cNvSpPr>
          <p:nvPr/>
        </p:nvSpPr>
        <p:spPr bwMode="auto">
          <a:xfrm>
            <a:off x="6496080" y="2844142"/>
            <a:ext cx="433387" cy="245745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7" name="Text Box 29"/>
          <p:cNvSpPr txBox="1">
            <a:spLocks noChangeArrowheads="1"/>
          </p:cNvSpPr>
          <p:nvPr/>
        </p:nvSpPr>
        <p:spPr bwMode="auto">
          <a:xfrm>
            <a:off x="7143780" y="2844142"/>
            <a:ext cx="433387" cy="245745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8" name="Text Box 30"/>
          <p:cNvSpPr txBox="1">
            <a:spLocks noChangeArrowheads="1"/>
          </p:cNvSpPr>
          <p:nvPr/>
        </p:nvSpPr>
        <p:spPr bwMode="auto">
          <a:xfrm>
            <a:off x="7793066" y="2844142"/>
            <a:ext cx="433388" cy="245745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9" name="Text Box 31"/>
          <p:cNvSpPr txBox="1">
            <a:spLocks noChangeArrowheads="1"/>
          </p:cNvSpPr>
          <p:nvPr/>
        </p:nvSpPr>
        <p:spPr bwMode="auto">
          <a:xfrm>
            <a:off x="8437591" y="2844142"/>
            <a:ext cx="433388" cy="245745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0" name="Text Box 32"/>
          <p:cNvSpPr txBox="1">
            <a:spLocks noChangeArrowheads="1"/>
          </p:cNvSpPr>
          <p:nvPr/>
        </p:nvSpPr>
        <p:spPr bwMode="auto">
          <a:xfrm>
            <a:off x="9085291" y="2844142"/>
            <a:ext cx="433388" cy="245745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1" name="Text Box 33"/>
          <p:cNvSpPr txBox="1">
            <a:spLocks noChangeArrowheads="1"/>
          </p:cNvSpPr>
          <p:nvPr/>
        </p:nvSpPr>
        <p:spPr bwMode="auto">
          <a:xfrm>
            <a:off x="9734580" y="2844142"/>
            <a:ext cx="433387" cy="245745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2" name="TextBox 74"/>
          <p:cNvSpPr txBox="1"/>
          <p:nvPr/>
        </p:nvSpPr>
        <p:spPr>
          <a:xfrm>
            <a:off x="5845476" y="5105233"/>
            <a:ext cx="492922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注意：由于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指针变化复杂，这里没有考虑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19" y="4010677"/>
            <a:ext cx="2039292" cy="2039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48148E-6 C 0.00069 0.01944 0.00173 0.03472 1.94444E-6 0.13889 C -0.00174 0.24305 -0.00834 0.5243 -0.01042 0.62569 " pathEditMode="relative" rAng="0" ptsTypes="AAA">
                                      <p:cBhvr>
                                        <p:cTn id="11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" y="3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C 0.00729 0.01713 0.01458 0.03426 0.01493 0.06134 C 0.01528 0.08842 -0.0026 0.09514 0.0026 0.16226 C 0.00781 0.22939 0.03698 0.40139 0.04601 0.46435 " pathEditMode="relative" rAng="0" ptsTypes="AAAA">
                                      <p:cBhvr>
                                        <p:cTn id="23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2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C -0.00347 -0.00601 -0.00694 -0.0118 0.00122 0.0125 C 0.00938 0.03681 0.03108 0.11528 0.04861 0.14584 C 0.06615 0.17639 0.0967 0.17084 0.10677 0.1963 C 0.11684 0.22176 0.10851 0.27778 0.10886 0.29908 " pathEditMode="relative" rAng="0" ptsTypes="AAAAA">
                                      <p:cBhvr>
                                        <p:cTn id="35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82" y="1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6 C 0.00764 0.02616 0.03646 0.12454 0.04601 0.1571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1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1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C -0.00104 0.05301 -0.00191 0.10602 -0.01354 0.16227 C -0.02517 0.21852 -0.06059 0.28727 -0.07031 0.33704 C -0.08004 0.38681 -0.07188 0.43519 -0.07222 0.46088 " pathEditMode="relative" rAng="0" ptsTypes="AAAA">
                                      <p:cBhvr>
                                        <p:cTn id="98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7" y="2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1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C 0.0033 0.00232 0.00729 0.00023 0.00538 0.04861 C 0.00347 0.09699 -0.00833 0.24005 -0.01198 0.29028 " pathEditMode="relative" rAng="0" ptsTypes="AAA">
                                      <p:cBhvr>
                                        <p:cTn id="110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" dur="25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 tmFilter="0, 0; .2, .5; .8, .5; 1, 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6" dur="250" autoRev="1" fill="hold"/>
                                        <p:tgtEl>
                                          <p:spTgt spid="1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59259E-6 C -0.02969 0.01806 -0.05573 0.03287 -0.07709 0.08125 C -0.09844 0.12963 -0.11788 0.24676 -0.12865 0.29028 " pathEditMode="relative" rAng="0" ptsTypes="AAA">
                                      <p:cBhvr>
                                        <p:cTn id="140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1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1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 tmFilter="0, 0; .2, .5; .8, .5; 1, 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0" dur="250" autoRev="1" fill="hold"/>
                                        <p:tgtEl>
                                          <p:spTgt spid="1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13" grpId="0" animBg="1"/>
      <p:bldP spid="115" grpId="0" animBg="1"/>
      <p:bldP spid="118" grpId="0" animBg="1"/>
      <p:bldP spid="121" grpId="0" animBg="1"/>
      <p:bldP spid="122" grpId="0" animBg="1"/>
      <p:bldP spid="134" grpId="0" animBg="1"/>
      <p:bldP spid="134" grpId="1" animBg="1"/>
      <p:bldP spid="134" grpId="2" animBg="1"/>
      <p:bldP spid="135" grpId="0" animBg="1"/>
      <p:bldP spid="135" grpId="1" animBg="1"/>
      <p:bldP spid="135" grpId="2" animBg="1"/>
      <p:bldP spid="136" grpId="0" animBg="1"/>
      <p:bldP spid="136" grpId="1" animBg="1"/>
      <p:bldP spid="136" grpId="2" animBg="1"/>
      <p:bldP spid="137" grpId="0" animBg="1"/>
      <p:bldP spid="137" grpId="1" animBg="1"/>
      <p:bldP spid="137" grpId="2" animBg="1"/>
      <p:bldP spid="138" grpId="0" animBg="1"/>
      <p:bldP spid="138" grpId="1" animBg="1"/>
      <p:bldP spid="138" grpId="2" animBg="1"/>
      <p:bldP spid="139" grpId="0" animBg="1"/>
      <p:bldP spid="139" grpId="1" animBg="1"/>
      <p:bldP spid="139" grpId="2" animBg="1"/>
      <p:bldP spid="140" grpId="0" animBg="1"/>
      <p:bldP spid="140" grpId="1" animBg="1"/>
      <p:bldP spid="140" grpId="2" animBg="1"/>
      <p:bldP spid="142" grpId="0" bldLvl="0" animBg="1"/>
      <p:bldP spid="154" grpId="0"/>
      <p:bldP spid="155" grpId="0" bldLvl="0" animBg="1"/>
      <p:bldP spid="156" grpId="0" bldLvl="0" animBg="1"/>
      <p:bldP spid="157" grpId="0" bldLvl="0" animBg="1"/>
      <p:bldP spid="158" grpId="0" bldLvl="0" animBg="1"/>
      <p:bldP spid="159" grpId="0" bldLvl="0" animBg="1"/>
      <p:bldP spid="160" grpId="0" bldLvl="0" animBg="1"/>
      <p:bldP spid="161" grpId="0" bldLvl="0" animBg="1"/>
      <p:bldP spid="16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26"/>
          <p:cNvSpPr txBox="1">
            <a:spLocks noChangeArrowheads="1"/>
          </p:cNvSpPr>
          <p:nvPr/>
        </p:nvSpPr>
        <p:spPr bwMode="auto">
          <a:xfrm>
            <a:off x="1271464" y="1700808"/>
            <a:ext cx="8286808" cy="458597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44000" bIns="108000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PostOrder1(BTNode *b)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后序非递归遍历算法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BTNode *p，*r;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bool flag;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SqStack *st;	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定义一个顺序栈指针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InitStack(st);</a:t>
            </a: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初始化栈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p=b;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do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while (p!=NULL)	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扫描结点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的所有左下结点并进栈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Push(st，p);</a:t>
            </a: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进栈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p=p-&gt;lchild;	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移动到左孩子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r=NULL;		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//r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指向刚刚访问的结点，初始时为空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flag=true;	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//flag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为真表示正在处理栈顶结点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" name="Rectangle 1028"/>
          <p:cNvSpPr>
            <a:spLocks noChangeArrowheads="1"/>
          </p:cNvSpPr>
          <p:nvPr/>
        </p:nvSpPr>
        <p:spPr bwMode="auto">
          <a:xfrm>
            <a:off x="1127448" y="1052736"/>
            <a:ext cx="4532316" cy="3860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后序遍历非递归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16" y="1916832"/>
            <a:ext cx="5555364" cy="495134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055440" y="1116458"/>
            <a:ext cx="8858280" cy="555053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while (!StackEmpty(st) &amp;&amp; flag)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{  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GetTop(st，p);</a:t>
            </a: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      </a:t>
            </a:r>
            <a:r>
              <a:rPr 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	//</a:t>
            </a:r>
            <a:r>
              <a:rPr lang="zh-CN" alt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取当前的栈顶结点</a:t>
            </a:r>
            <a:r>
              <a:rPr 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endParaRPr lang="zh-CN" altLang="en-US" sz="180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if (</a:t>
            </a:r>
            <a:r>
              <a:rPr 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p-&gt;rchild==r</a:t>
            </a: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     	</a:t>
            </a:r>
            <a:r>
              <a:rPr 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//p</a:t>
            </a:r>
            <a:r>
              <a:rPr lang="zh-CN" alt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的右孩子为空或者为刚访问结点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</a:t>
            </a:r>
            <a:endParaRPr lang="en-US" altLang="zh-CN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{  printf("%c "，p-&gt;data);   </a:t>
            </a:r>
            <a:r>
              <a:rPr 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访问结点</a:t>
            </a:r>
            <a:r>
              <a:rPr 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endParaRPr lang="zh-CN" altLang="en-US" sz="180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  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Pop(st，p);</a:t>
            </a:r>
            <a:endParaRPr lang="zh-CN" altLang="en-US" sz="18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  r=p;		</a:t>
            </a:r>
            <a:r>
              <a:rPr 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	//r</a:t>
            </a:r>
            <a:r>
              <a:rPr lang="zh-CN" alt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指向刚访问过的结点</a:t>
            </a:r>
            <a:endParaRPr lang="zh-CN" altLang="en-US" sz="180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}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else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{  p=p-&gt;rchild;	  	</a:t>
            </a:r>
            <a:r>
              <a:rPr 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转向处理其右子</a:t>
            </a:r>
            <a:endParaRPr lang="en-US" altLang="zh-CN" sz="180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</a:t>
            </a: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flag=false;	  	</a:t>
            </a:r>
            <a:r>
              <a:rPr 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表示当前不是处理栈顶结点</a:t>
            </a:r>
            <a:endParaRPr lang="zh-CN" altLang="en-US" sz="180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}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}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 while (!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StackEmpty(st)</a:t>
            </a: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  	</a:t>
            </a:r>
            <a:r>
              <a:rPr 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栈不空循环</a:t>
            </a:r>
            <a:endParaRPr lang="zh-CN" altLang="en-US" sz="180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printf("\n");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DestroyStack(st);	</a:t>
            </a: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	</a:t>
            </a:r>
            <a:r>
              <a:rPr 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销毁栈</a:t>
            </a:r>
            <a:endParaRPr lang="zh-CN" altLang="en-US" sz="180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16" y="1916832"/>
            <a:ext cx="5555364" cy="4951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" y="-23019"/>
            <a:ext cx="12192000" cy="6858000"/>
          </a:xfrm>
          <a:prstGeom prst="rect">
            <a:avLst/>
          </a:prstGeom>
        </p:spPr>
      </p:pic>
      <p:sp>
        <p:nvSpPr>
          <p:cNvPr id="16" name="Text Box 1026"/>
          <p:cNvSpPr txBox="1">
            <a:spLocks noChangeArrowheads="1"/>
          </p:cNvSpPr>
          <p:nvPr/>
        </p:nvSpPr>
        <p:spPr bwMode="auto">
          <a:xfrm>
            <a:off x="3503712" y="2861673"/>
            <a:ext cx="6768752" cy="18002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44000" tIns="144000" bIns="144000"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从上述过程可知，栈中保存的是当前结点</a:t>
            </a:r>
            <a:r>
              <a:rPr lang="en-US" altLang="zh-CN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的所有祖先结点（均未访问过）。 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例如，求一个结点的所有祖先结点等。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6" grpId="1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47528" y="1268556"/>
            <a:ext cx="4357718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后序遍历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后序遍历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LRN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二叉树的过程是：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190588" y="1298779"/>
            <a:ext cx="5370581" cy="5370581"/>
            <a:chOff x="4190588" y="522883"/>
            <a:chExt cx="5370581" cy="53705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0588" y="522883"/>
              <a:ext cx="5370581" cy="5370581"/>
            </a:xfrm>
            <a:prstGeom prst="rect">
              <a:avLst/>
            </a:prstGeom>
          </p:spPr>
        </p:pic>
        <p:sp>
          <p:nvSpPr>
            <p:cNvPr id="16" name="Text Box 3" descr="羊皮纸"/>
            <p:cNvSpPr txBox="1">
              <a:spLocks noChangeArrowheads="1"/>
            </p:cNvSpPr>
            <p:nvPr/>
          </p:nvSpPr>
          <p:spPr bwMode="auto">
            <a:xfrm>
              <a:off x="5075679" y="2596774"/>
              <a:ext cx="3600400" cy="231838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square" lIns="216000" tIns="144000" bIns="144000">
              <a:spAutoFit/>
            </a:bodyPr>
            <a:lstStyle/>
            <a:p>
              <a:pPr algn="l">
                <a:lnSpc>
                  <a:spcPct val="150000"/>
                </a:lnSpc>
                <a:buFont typeface="Wingdings" panose="05000000000000000000" pitchFamily="2" charset="2"/>
                <a:buBlip>
                  <a:blip r:embed="rId2"/>
                </a:buBlip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后序遍历左子树；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50000"/>
                </a:lnSpc>
                <a:buFont typeface="Wingdings" panose="05000000000000000000" pitchFamily="2" charset="2"/>
                <a:buBlip>
                  <a:blip r:embed="rId2"/>
                </a:buBlip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后序遍历右子树；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50000"/>
                </a:lnSpc>
                <a:buFont typeface="Wingdings" panose="05000000000000000000" pitchFamily="2" charset="2"/>
                <a:buBlip>
                  <a:blip r:embed="rId2"/>
                </a:buBlip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访问根结点。</a:t>
              </a:r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7" name="TextBox 5"/>
          <p:cNvSpPr txBox="1"/>
          <p:nvPr/>
        </p:nvSpPr>
        <p:spPr>
          <a:xfrm>
            <a:off x="3250959" y="5762344"/>
            <a:ext cx="5757226" cy="43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后序序列的最后一个结点是根结点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3592" y="5583352"/>
            <a:ext cx="760225" cy="642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695400" y="874794"/>
            <a:ext cx="4357718" cy="386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7.5.1  </a:t>
            </a:r>
            <a:r>
              <a:rPr lang="zh-CN" altLang="en-US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二叉树遍历的概念</a:t>
            </a:r>
            <a:endParaRPr lang="zh-CN" altLang="en-US" b="0" dirty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1840248" y="1052736"/>
            <a:ext cx="8208962" cy="1476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【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7.17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假设二叉树采用二叉链存储结构，设计一个算法输出从根结点到每个叶子结点的路径逆序列。要求采用后序遍历非递归算法来实现。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TextBox 2"/>
          <p:cNvSpPr txBox="1"/>
          <p:nvPr/>
        </p:nvSpPr>
        <p:spPr>
          <a:xfrm>
            <a:off x="2854300" y="4933744"/>
            <a:ext cx="721523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利用后序非递归算法的特点，将其中访问结点改为判断该结点是否为叶子结点，若是，输出栈中所有结点值。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309787" y="4153799"/>
            <a:ext cx="722313" cy="582613"/>
            <a:chOff x="1774825" y="5489593"/>
            <a:chExt cx="722313" cy="582613"/>
          </a:xfrm>
        </p:grpSpPr>
        <p:sp>
          <p:nvSpPr>
            <p:cNvPr id="27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ru-RU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29" name="Picture 49" descr="阴影5"/>
              <p:cNvPicPr preferRelativeResize="0">
                <a:picLocks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30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gradFill rotWithShape="1">
                <a:gsLst>
                  <a:gs pos="0">
                    <a:srgbClr val="8F0000"/>
                  </a:gs>
                  <a:gs pos="50000">
                    <a:srgbClr val="CF0001"/>
                  </a:gs>
                  <a:gs pos="100000">
                    <a:srgbClr val="F60004"/>
                  </a:gs>
                </a:gsLst>
                <a:lin ang="2700000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/>
                <a:r>
                  <a:rPr lang="zh-CN" altLang="en-US" sz="2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endParaRPr lang="zh-CN" altLang="en-US"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24136"/>
            <a:ext cx="3717032" cy="3717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/>
          <p:cNvSpPr txBox="1"/>
          <p:nvPr/>
        </p:nvSpPr>
        <p:spPr>
          <a:xfrm>
            <a:off x="615224" y="1196752"/>
            <a:ext cx="8001056" cy="528828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AllPath1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*b)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*p，*r;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bool flag;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SqStack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定义一个顺序栈指针</a:t>
            </a:r>
            <a:r>
              <a:rPr lang="en-US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InitStack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初始化栈</a:t>
            </a:r>
            <a:r>
              <a:rPr lang="en-US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p=b;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do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while (p!=NULL)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扫描结点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的所有左下结点并进栈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Push(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st，p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进栈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p=p-&gt;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移动到左孩子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r=NULL;	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//r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指向刚刚访问的结点，初始时为空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flag=true;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//flag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为真表示正在处理栈顶结点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623392" y="808954"/>
            <a:ext cx="2571768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对应的算法：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16" y="1916832"/>
            <a:ext cx="5555364" cy="4951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2"/>
          <p:cNvSpPr txBox="1"/>
          <p:nvPr/>
        </p:nvSpPr>
        <p:spPr>
          <a:xfrm>
            <a:off x="767408" y="1412776"/>
            <a:ext cx="8715436" cy="508254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while (!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StackEmpty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&amp;&amp; flag)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{  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GetTop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st，p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取当前的栈顶结点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if (p-&gt;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==r) 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的右孩子为空或刚刚访问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{</a:t>
            </a:r>
            <a:endParaRPr 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       </a:t>
            </a:r>
            <a:endParaRPr 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endParaRPr 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endParaRPr 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endParaRPr 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Pop(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st，p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r=p;	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//r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指向刚访问过的结点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else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{  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=p-&gt;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转向处理其右子树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  flag=false;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表示当前不是处理栈顶结点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 while (!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StackEmpty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栈不空循环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16" y="1916832"/>
            <a:ext cx="5555364" cy="4951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ne 2"/>
          <p:cNvSpPr>
            <a:spLocks noChangeShapeType="1"/>
          </p:cNvSpPr>
          <p:nvPr/>
        </p:nvSpPr>
        <p:spPr bwMode="auto">
          <a:xfrm>
            <a:off x="3862389" y="2466024"/>
            <a:ext cx="288925" cy="287337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Line 3"/>
          <p:cNvSpPr>
            <a:spLocks noChangeShapeType="1"/>
          </p:cNvSpPr>
          <p:nvPr/>
        </p:nvSpPr>
        <p:spPr bwMode="auto">
          <a:xfrm flipH="1">
            <a:off x="4367214" y="1313499"/>
            <a:ext cx="287337" cy="287337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Freeform 4"/>
          <p:cNvSpPr/>
          <p:nvPr/>
        </p:nvSpPr>
        <p:spPr bwMode="auto">
          <a:xfrm>
            <a:off x="4976814" y="1265874"/>
            <a:ext cx="301625" cy="3889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" y="245"/>
              </a:cxn>
            </a:cxnLst>
            <a:rect l="0" t="0" r="r" b="b"/>
            <a:pathLst>
              <a:path w="190" h="245">
                <a:moveTo>
                  <a:pt x="0" y="0"/>
                </a:moveTo>
                <a:lnTo>
                  <a:pt x="190" y="2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Line 5"/>
          <p:cNvSpPr>
            <a:spLocks noChangeShapeType="1"/>
          </p:cNvSpPr>
          <p:nvPr/>
        </p:nvSpPr>
        <p:spPr bwMode="auto">
          <a:xfrm flipH="1">
            <a:off x="3790951" y="1889761"/>
            <a:ext cx="360363" cy="360363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Line 6"/>
          <p:cNvSpPr>
            <a:spLocks noChangeShapeType="1"/>
          </p:cNvSpPr>
          <p:nvPr/>
        </p:nvSpPr>
        <p:spPr bwMode="auto">
          <a:xfrm flipH="1">
            <a:off x="4933950" y="1918335"/>
            <a:ext cx="287338" cy="287338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Line 7"/>
          <p:cNvSpPr>
            <a:spLocks noChangeShapeType="1"/>
          </p:cNvSpPr>
          <p:nvPr/>
        </p:nvSpPr>
        <p:spPr bwMode="auto">
          <a:xfrm>
            <a:off x="5519739" y="1889761"/>
            <a:ext cx="287337" cy="360363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Oval 8"/>
          <p:cNvSpPr>
            <a:spLocks noChangeArrowheads="1"/>
          </p:cNvSpPr>
          <p:nvPr/>
        </p:nvSpPr>
        <p:spPr bwMode="auto">
          <a:xfrm>
            <a:off x="4583113" y="1026161"/>
            <a:ext cx="431800" cy="36036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5" name="Oval 9"/>
          <p:cNvSpPr>
            <a:spLocks noChangeArrowheads="1"/>
          </p:cNvSpPr>
          <p:nvPr/>
        </p:nvSpPr>
        <p:spPr bwMode="auto">
          <a:xfrm>
            <a:off x="4078288" y="1600836"/>
            <a:ext cx="431800" cy="36036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6" name="Oval 10"/>
          <p:cNvSpPr>
            <a:spLocks noChangeArrowheads="1"/>
          </p:cNvSpPr>
          <p:nvPr/>
        </p:nvSpPr>
        <p:spPr bwMode="auto">
          <a:xfrm>
            <a:off x="5159375" y="1600836"/>
            <a:ext cx="431800" cy="36036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7" name="Oval 11"/>
          <p:cNvSpPr>
            <a:spLocks noChangeArrowheads="1"/>
          </p:cNvSpPr>
          <p:nvPr/>
        </p:nvSpPr>
        <p:spPr bwMode="auto">
          <a:xfrm>
            <a:off x="3503613" y="2177098"/>
            <a:ext cx="431800" cy="36036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8" name="Oval 12"/>
          <p:cNvSpPr>
            <a:spLocks noChangeArrowheads="1"/>
          </p:cNvSpPr>
          <p:nvPr/>
        </p:nvSpPr>
        <p:spPr bwMode="auto">
          <a:xfrm>
            <a:off x="4584700" y="2177098"/>
            <a:ext cx="431800" cy="36036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9" name="Oval 13"/>
          <p:cNvSpPr>
            <a:spLocks noChangeArrowheads="1"/>
          </p:cNvSpPr>
          <p:nvPr/>
        </p:nvSpPr>
        <p:spPr bwMode="auto">
          <a:xfrm>
            <a:off x="4078288" y="2681923"/>
            <a:ext cx="431800" cy="36036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0" name="Oval 14"/>
          <p:cNvSpPr>
            <a:spLocks noChangeArrowheads="1"/>
          </p:cNvSpPr>
          <p:nvPr/>
        </p:nvSpPr>
        <p:spPr bwMode="auto">
          <a:xfrm>
            <a:off x="5664200" y="2177098"/>
            <a:ext cx="431800" cy="36036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1" name="Oval 15"/>
          <p:cNvSpPr>
            <a:spLocks noChangeArrowheads="1"/>
          </p:cNvSpPr>
          <p:nvPr/>
        </p:nvSpPr>
        <p:spPr bwMode="auto">
          <a:xfrm>
            <a:off x="4583113" y="1026161"/>
            <a:ext cx="431800" cy="36036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2" name="Oval 16"/>
          <p:cNvSpPr>
            <a:spLocks noChangeArrowheads="1"/>
          </p:cNvSpPr>
          <p:nvPr/>
        </p:nvSpPr>
        <p:spPr bwMode="auto">
          <a:xfrm>
            <a:off x="4078288" y="1600836"/>
            <a:ext cx="431800" cy="36036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3" name="Oval 17"/>
          <p:cNvSpPr>
            <a:spLocks noChangeArrowheads="1"/>
          </p:cNvSpPr>
          <p:nvPr/>
        </p:nvSpPr>
        <p:spPr bwMode="auto">
          <a:xfrm>
            <a:off x="5159375" y="1600836"/>
            <a:ext cx="431800" cy="36036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4" name="Oval 18"/>
          <p:cNvSpPr>
            <a:spLocks noChangeArrowheads="1"/>
          </p:cNvSpPr>
          <p:nvPr/>
        </p:nvSpPr>
        <p:spPr bwMode="auto">
          <a:xfrm>
            <a:off x="3503613" y="2177098"/>
            <a:ext cx="431800" cy="36036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5" name="Oval 19"/>
          <p:cNvSpPr>
            <a:spLocks noChangeArrowheads="1"/>
          </p:cNvSpPr>
          <p:nvPr/>
        </p:nvSpPr>
        <p:spPr bwMode="auto">
          <a:xfrm>
            <a:off x="4584700" y="2177098"/>
            <a:ext cx="431800" cy="36036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6" name="Oval 20"/>
          <p:cNvSpPr>
            <a:spLocks noChangeArrowheads="1"/>
          </p:cNvSpPr>
          <p:nvPr/>
        </p:nvSpPr>
        <p:spPr bwMode="auto">
          <a:xfrm>
            <a:off x="4078288" y="2681923"/>
            <a:ext cx="431800" cy="36036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7" name="Oval 21"/>
          <p:cNvSpPr>
            <a:spLocks noChangeArrowheads="1"/>
          </p:cNvSpPr>
          <p:nvPr/>
        </p:nvSpPr>
        <p:spPr bwMode="auto">
          <a:xfrm>
            <a:off x="5664200" y="2177098"/>
            <a:ext cx="431800" cy="36036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8" name="Text Box 22"/>
          <p:cNvSpPr txBox="1">
            <a:spLocks noChangeArrowheads="1"/>
          </p:cNvSpPr>
          <p:nvPr/>
        </p:nvSpPr>
        <p:spPr bwMode="auto">
          <a:xfrm>
            <a:off x="3792539" y="4121786"/>
            <a:ext cx="3240087" cy="1137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</a:t>
            </a:r>
            <a:r>
              <a:rPr lang="en-US" altLang="zh-CN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en-US" altLang="zh-CN" sz="2000" b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b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b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r>
              <a:rPr lang="zh-CN" altLang="en-US" sz="2000" b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b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b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b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2000" b="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zh-CN" altLang="en-US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</a:t>
            </a:r>
            <a:r>
              <a:rPr lang="en-US" altLang="zh-CN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zh-CN" altLang="en-US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en-US" altLang="zh-CN" sz="2000" b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zh-CN" altLang="en-US" sz="2000" b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b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lang="zh-CN" altLang="en-US" sz="2000" b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b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2000" b="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zh-CN" altLang="en-US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</a:t>
            </a:r>
            <a:r>
              <a:rPr lang="en-US" altLang="zh-CN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zh-CN" altLang="en-US" sz="2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en-US" altLang="zh-CN" sz="2000" b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zh-CN" altLang="en-US" sz="2000" b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b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lang="zh-CN" altLang="en-US" sz="2000" b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b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2000" b="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9" name="Text Box 23"/>
          <p:cNvSpPr txBox="1">
            <a:spLocks noChangeArrowheads="1"/>
          </p:cNvSpPr>
          <p:nvPr/>
        </p:nvSpPr>
        <p:spPr bwMode="auto">
          <a:xfrm>
            <a:off x="3505200" y="3474085"/>
            <a:ext cx="2159000" cy="337185"/>
          </a:xfrm>
          <a:prstGeom prst="rect">
            <a:avLst/>
          </a:prstGeom>
          <a:noFill/>
          <a:ln w="3810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输出结果：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82" y="823258"/>
            <a:ext cx="5990118" cy="59901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49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764704"/>
            <a:ext cx="7848872" cy="6120680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630266" y="2545281"/>
            <a:ext cx="4578302" cy="26873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44000" bIns="144000">
            <a:spAutoFit/>
          </a:bodyPr>
          <a:lstStyle/>
          <a:p>
            <a:pPr marL="457200" indent="-457200" algn="l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对于一颗二叉树，从根结点开始，按从上到下、从左到右的顺序访问每一个结点。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每一个结点仅仅访问一次。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" name="Text Box 5" descr="蓝色面巾纸"/>
          <p:cNvSpPr txBox="1">
            <a:spLocks noChangeArrowheads="1"/>
          </p:cNvSpPr>
          <p:nvPr/>
        </p:nvSpPr>
        <p:spPr bwMode="auto">
          <a:xfrm>
            <a:off x="1847528" y="932251"/>
            <a:ext cx="3500462" cy="438150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  <a:ln w="38100" algn="ctr">
            <a:noFill/>
            <a:miter lim="800000"/>
            <a:tailEnd type="none" w="med" len="lg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tIns="72000" bIns="72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zh-CN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7.5.4</a:t>
            </a:r>
            <a:r>
              <a:rPr lang="zh-CN" altLang="en-US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层次遍历算法</a:t>
            </a:r>
            <a:endParaRPr lang="zh-CN" altLang="en-US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3071664" y="2348880"/>
            <a:ext cx="2571768" cy="435610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层次遍历过程：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457140"/>
            <a:ext cx="4583832" cy="4583832"/>
          </a:xfrm>
          <a:prstGeom prst="rect">
            <a:avLst/>
          </a:prstGeom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159896" y="2996952"/>
            <a:ext cx="6264696" cy="2364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tailEnd type="non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44000" tIns="144000" bIns="144000">
            <a:sp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romanUcPeriod"/>
            </a:pP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将根结点进队；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romanUcPeriod"/>
            </a:pPr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队不空时循环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从队列中出列一个结点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，访问它；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</a:pP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 </a:t>
            </a: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若它有左孩子结点，将左孩子结点进队；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</a:pP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 </a:t>
            </a:r>
            <a:r>
              <a: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若它有右孩子结点，将右孩子结点进队。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991544" y="2298997"/>
            <a:ext cx="2071702" cy="38608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算法设计思路：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5015880" y="2298997"/>
            <a:ext cx="258449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使用一个队列。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 bldLvl="0" animBg="1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2166911" y="2063120"/>
            <a:ext cx="6449369" cy="2544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88000" tIns="216000" rIns="144000" bIns="25200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typedef struct 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*data[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MaxSize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];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存放队中元素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int 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front，rear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队头和队尾指针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 </a:t>
            </a:r>
            <a:r>
              <a:rPr lang="en-US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SqQueue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环形队列类型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1840248" y="1412776"/>
            <a:ext cx="4637748" cy="3860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基本层次遍历算法：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16" y="1916832"/>
            <a:ext cx="5555364" cy="4951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4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2024035" y="847474"/>
            <a:ext cx="7705725" cy="531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216000" tIns="180000" rIns="144000" bIns="108000">
            <a:spAutoFit/>
          </a:bodyPr>
          <a:lstStyle/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LevelOrder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*b)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*p;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SqQueue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定义环形队列指针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InitQueue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初始化队列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enQueue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qu，b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根结点指针进入队列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while (!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QueueEmpty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队不为空循环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deQueue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qu，p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出队结点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("%c "，p-&gt;data);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访问结点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if (p-&gt;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!=NULL)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有左孩子时将其进队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enQueue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qu，p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zh-CN" altLang="en-US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if (p-&gt;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!=NULL)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有右孩子时将其进队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enQueue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qu，p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zh-CN" altLang="en-US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} 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2238348" y="6183456"/>
            <a:ext cx="421484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算法的时间复杂度为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16" y="1916832"/>
            <a:ext cx="5555364" cy="4951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166910" y="1386956"/>
            <a:ext cx="6429420" cy="337185"/>
          </a:xfrm>
          <a:prstGeom prst="rect">
            <a:avLst/>
          </a:prstGeom>
          <a:noFill/>
          <a:ln w="9525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【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7.18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】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采用层次遍历方法设计例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7.17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的算法。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238348" y="4561714"/>
            <a:ext cx="7858180" cy="10147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ts val="36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假设二叉树采用二叉链存储结构，设计一个算法输出从</a:t>
            </a:r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根结点到每个叶子结点的路径逆序列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238349" y="4291494"/>
            <a:ext cx="722313" cy="582613"/>
            <a:chOff x="1774825" y="5489593"/>
            <a:chExt cx="722313" cy="582613"/>
          </a:xfrm>
        </p:grpSpPr>
        <p:sp>
          <p:nvSpPr>
            <p:cNvPr id="14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ru-RU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16" name="Picture 49" descr="阴影5"/>
              <p:cNvPicPr preferRelativeResize="0">
                <a:picLocks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7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gradFill rotWithShape="1">
                <a:gsLst>
                  <a:gs pos="0">
                    <a:srgbClr val="8F0000"/>
                  </a:gs>
                  <a:gs pos="50000">
                    <a:srgbClr val="CF0001"/>
                  </a:gs>
                  <a:gs pos="100000">
                    <a:srgbClr val="F60004"/>
                  </a:gs>
                </a:gsLst>
                <a:lin ang="2700000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/>
                <a:r>
                  <a:rPr lang="zh-CN" altLang="en-US" sz="2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endParaRPr lang="zh-CN" altLang="en-US" sz="2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8" name="TextBox 3"/>
          <p:cNvSpPr txBox="1"/>
          <p:nvPr/>
        </p:nvSpPr>
        <p:spPr>
          <a:xfrm>
            <a:off x="1840248" y="209970"/>
            <a:ext cx="6964826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二叉树的遍历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929" y="654002"/>
            <a:ext cx="3789040" cy="378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23"/>
          <p:cNvSpPr txBox="1"/>
          <p:nvPr/>
        </p:nvSpPr>
        <p:spPr>
          <a:xfrm>
            <a:off x="1809720" y="810305"/>
            <a:ext cx="8643998" cy="80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采用类似用队列求解迷宫问题的方法。这里设计的队列为非环形队列，队列的类型声明如下：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TextBox 25"/>
          <p:cNvSpPr txBox="1"/>
          <p:nvPr/>
        </p:nvSpPr>
        <p:spPr>
          <a:xfrm>
            <a:off x="2202629" y="1615766"/>
            <a:ext cx="7858180" cy="3518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typedef struct 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snode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pt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存放当前结点指针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parent;	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存放双亲结点在队列中的位置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 </a:t>
            </a:r>
            <a:r>
              <a:rPr lang="en-US" sz="18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NodeType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非环形队列元素类型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endParaRPr 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typedef struct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</a:t>
            </a:r>
            <a:r>
              <a:rPr lang="en-US" sz="18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NodeType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data[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MaxSize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];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存放队列元素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int 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front，rear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队头指针和队尾指针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 </a:t>
            </a:r>
            <a:r>
              <a:rPr lang="en-US" sz="18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QuType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顺序队类型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9" name="TextBox 26"/>
          <p:cNvSpPr txBox="1"/>
          <p:nvPr/>
        </p:nvSpPr>
        <p:spPr>
          <a:xfrm>
            <a:off x="2059753" y="5445224"/>
            <a:ext cx="8143932" cy="911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当找到一个叶子结点时，在队列中通过双亲结点的位置输出根结点到该叶子结点的逆路径。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6" y="1109516"/>
            <a:ext cx="2303592" cy="2263999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443782" y="799761"/>
            <a:ext cx="7858180" cy="9118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ts val="32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以若一颗二叉树的先序序列和后序序列正好相反。该二叉树的形态是什么？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167174" y="1428736"/>
            <a:ext cx="2500330" cy="1500198"/>
            <a:chOff x="2566988" y="788988"/>
            <a:chExt cx="3013075" cy="1728787"/>
          </a:xfrm>
        </p:grpSpPr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694113" y="788988"/>
              <a:ext cx="863600" cy="504825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endParaRPr lang="en-US" altLang="zh-CN" sz="20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AutoShape 7"/>
            <p:cNvSpPr>
              <a:spLocks noChangeArrowheads="1"/>
            </p:cNvSpPr>
            <p:nvPr/>
          </p:nvSpPr>
          <p:spPr bwMode="auto">
            <a:xfrm>
              <a:off x="2566988" y="1725613"/>
              <a:ext cx="1150937" cy="792162"/>
            </a:xfrm>
            <a:prstGeom prst="triangle">
              <a:avLst>
                <a:gd name="adj" fmla="val 50000"/>
              </a:avLst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lnSpc>
                  <a:spcPts val="1200"/>
                </a:lnSpc>
              </a:pPr>
              <a:r>
                <a:rPr lang="en-US" altLang="zh-CN" sz="2000" i="1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sz="20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4429125" y="1725613"/>
              <a:ext cx="1150938" cy="792162"/>
            </a:xfrm>
            <a:prstGeom prst="triangle">
              <a:avLst>
                <a:gd name="adj" fmla="val 50000"/>
              </a:avLst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lnSpc>
                  <a:spcPts val="1200"/>
                </a:lnSpc>
              </a:pPr>
              <a:r>
                <a:rPr lang="en-US" altLang="zh-CN" sz="2000" i="1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endParaRPr lang="en-US" altLang="zh-CN" sz="2000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 flipH="1">
              <a:off x="3214688" y="1220788"/>
              <a:ext cx="647700" cy="6492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stealth" w="med" len="lg"/>
            </a:ln>
            <a:effectLst/>
          </p:spPr>
          <p:txBody>
            <a:bodyPr wrap="none"/>
            <a:lstStyle/>
            <a:p>
              <a:endParaRPr lang="zh-CN" altLang="en-US" sz="2000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4403725" y="1233488"/>
              <a:ext cx="542925" cy="577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2" y="364"/>
                </a:cxn>
              </a:cxnLst>
              <a:rect l="0" t="0" r="r" b="b"/>
              <a:pathLst>
                <a:path w="342" h="364">
                  <a:moveTo>
                    <a:pt x="0" y="0"/>
                  </a:moveTo>
                  <a:lnTo>
                    <a:pt x="342" y="364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  <p:txBody>
            <a:bodyPr wrap="none"/>
            <a:lstStyle/>
            <a:p>
              <a:endParaRPr lang="zh-CN" altLang="en-US" sz="200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595538" y="3143248"/>
            <a:ext cx="6143668" cy="1219206"/>
            <a:chOff x="1071538" y="3143248"/>
            <a:chExt cx="6143668" cy="1219206"/>
          </a:xfrm>
        </p:grpSpPr>
        <p:sp>
          <p:nvSpPr>
            <p:cNvPr id="19" name="TextBox 9"/>
            <p:cNvSpPr txBox="1"/>
            <p:nvPr/>
          </p:nvSpPr>
          <p:spPr>
            <a:xfrm>
              <a:off x="1071538" y="3357562"/>
              <a:ext cx="1571636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先序序列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TextBox 10"/>
            <p:cNvSpPr txBox="1"/>
            <p:nvPr/>
          </p:nvSpPr>
          <p:spPr>
            <a:xfrm>
              <a:off x="4929190" y="3143248"/>
              <a:ext cx="2286016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后序序列：</a:t>
              </a: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 R N</a:t>
              </a:r>
              <a:endParaRPr lang="zh-CN" altLang="en-US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TextBox 11"/>
            <p:cNvSpPr txBox="1"/>
            <p:nvPr/>
          </p:nvSpPr>
          <p:spPr>
            <a:xfrm>
              <a:off x="4929190" y="3500438"/>
              <a:ext cx="2071702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后序序列的反序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TextBox 12"/>
            <p:cNvSpPr txBox="1"/>
            <p:nvPr/>
          </p:nvSpPr>
          <p:spPr>
            <a:xfrm>
              <a:off x="1285852" y="4000504"/>
              <a:ext cx="1357322" cy="36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2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  L  R</a:t>
              </a:r>
              <a:endParaRPr lang="en-US" altLang="zh-CN" sz="22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TextBox 13"/>
            <p:cNvSpPr txBox="1"/>
            <p:nvPr/>
          </p:nvSpPr>
          <p:spPr>
            <a:xfrm>
              <a:off x="5235580" y="4000504"/>
              <a:ext cx="1285884" cy="36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2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  R  L</a:t>
              </a:r>
              <a:endParaRPr lang="en-US" altLang="zh-CN" sz="22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024298" y="4214818"/>
            <a:ext cx="2643206" cy="455296"/>
            <a:chOff x="2500298" y="4214818"/>
            <a:chExt cx="2643206" cy="455296"/>
          </a:xfrm>
        </p:grpSpPr>
        <p:cxnSp>
          <p:nvCxnSpPr>
            <p:cNvPr id="25" name="直接连接符 24"/>
            <p:cNvCxnSpPr/>
            <p:nvPr/>
          </p:nvCxnSpPr>
          <p:spPr>
            <a:xfrm flipV="1">
              <a:off x="2786050" y="4214818"/>
              <a:ext cx="208800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2786050" y="4286256"/>
              <a:ext cx="208800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18"/>
            <p:cNvSpPr txBox="1"/>
            <p:nvPr/>
          </p:nvSpPr>
          <p:spPr>
            <a:xfrm>
              <a:off x="2500298" y="4357694"/>
              <a:ext cx="2643206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为空或者</a:t>
              </a: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为空时成立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595538" y="4929198"/>
            <a:ext cx="5500726" cy="1012193"/>
            <a:chOff x="1071538" y="4929198"/>
            <a:chExt cx="5500726" cy="1012193"/>
          </a:xfrm>
        </p:grpSpPr>
        <p:sp>
          <p:nvSpPr>
            <p:cNvPr id="29" name="TextBox 17"/>
            <p:cNvSpPr txBox="1"/>
            <p:nvPr/>
          </p:nvSpPr>
          <p:spPr>
            <a:xfrm>
              <a:off x="1071538" y="5357826"/>
              <a:ext cx="550072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     这样的二叉树每层只有一个结点，即二叉树的形态是其高度等于结点个数。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下箭头 19"/>
            <p:cNvSpPr/>
            <p:nvPr/>
          </p:nvSpPr>
          <p:spPr>
            <a:xfrm>
              <a:off x="3643306" y="4929198"/>
              <a:ext cx="214314" cy="357190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221639" y="4714884"/>
            <a:ext cx="1651001" cy="1643074"/>
            <a:chOff x="6929458" y="4857760"/>
            <a:chExt cx="1651001" cy="1643074"/>
          </a:xfrm>
        </p:grpSpPr>
        <p:sp>
          <p:nvSpPr>
            <p:cNvPr id="32" name="Freeform 6"/>
            <p:cNvSpPr/>
            <p:nvPr/>
          </p:nvSpPr>
          <p:spPr bwMode="auto">
            <a:xfrm>
              <a:off x="7966096" y="5229247"/>
              <a:ext cx="301625" cy="3889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" y="245"/>
                </a:cxn>
              </a:cxnLst>
              <a:rect l="0" t="0" r="r" b="b"/>
              <a:pathLst>
                <a:path w="190" h="245">
                  <a:moveTo>
                    <a:pt x="0" y="0"/>
                  </a:moveTo>
                  <a:lnTo>
                    <a:pt x="190" y="245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Line 8"/>
            <p:cNvSpPr>
              <a:spLocks noChangeShapeType="1"/>
            </p:cNvSpPr>
            <p:nvPr/>
          </p:nvSpPr>
          <p:spPr bwMode="auto">
            <a:xfrm flipH="1">
              <a:off x="7923234" y="5881709"/>
              <a:ext cx="287337" cy="287338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Oval 10"/>
            <p:cNvSpPr>
              <a:spLocks noChangeArrowheads="1"/>
            </p:cNvSpPr>
            <p:nvPr/>
          </p:nvSpPr>
          <p:spPr bwMode="auto">
            <a:xfrm>
              <a:off x="7572396" y="4989534"/>
              <a:ext cx="431800" cy="36036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Oval 12"/>
            <p:cNvSpPr>
              <a:spLocks noChangeArrowheads="1"/>
            </p:cNvSpPr>
            <p:nvPr/>
          </p:nvSpPr>
          <p:spPr bwMode="auto">
            <a:xfrm>
              <a:off x="8148659" y="5564209"/>
              <a:ext cx="431800" cy="36036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Oval 14"/>
            <p:cNvSpPr>
              <a:spLocks noChangeArrowheads="1"/>
            </p:cNvSpPr>
            <p:nvPr/>
          </p:nvSpPr>
          <p:spPr bwMode="auto">
            <a:xfrm>
              <a:off x="7573984" y="6140472"/>
              <a:ext cx="431800" cy="36036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6929458" y="4857760"/>
              <a:ext cx="428625" cy="78581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983432" y="1181524"/>
            <a:ext cx="1451346" cy="1527396"/>
            <a:chOff x="5691204" y="3835411"/>
            <a:chExt cx="1238250" cy="1236663"/>
          </a:xfrm>
          <a:noFill/>
        </p:grpSpPr>
        <p:grpSp>
          <p:nvGrpSpPr>
            <p:cNvPr id="39" name="Group 19"/>
            <p:cNvGrpSpPr/>
            <p:nvPr/>
          </p:nvGrpSpPr>
          <p:grpSpPr bwMode="auto">
            <a:xfrm>
              <a:off x="5691204" y="3835411"/>
              <a:ext cx="1238250" cy="1236663"/>
              <a:chOff x="802" y="845"/>
              <a:chExt cx="827" cy="826"/>
            </a:xfrm>
            <a:grpFill/>
          </p:grpSpPr>
          <p:sp>
            <p:nvSpPr>
              <p:cNvPr id="41" name="Oval 20"/>
              <p:cNvSpPr>
                <a:spLocks noChangeArrowheads="1"/>
              </p:cNvSpPr>
              <p:nvPr/>
            </p:nvSpPr>
            <p:spPr bwMode="gray">
              <a:xfrm>
                <a:off x="802" y="845"/>
                <a:ext cx="827" cy="826"/>
              </a:xfrm>
              <a:prstGeom prst="ellipse">
                <a:avLst/>
              </a:prstGeom>
              <a:grpFill/>
              <a:ln w="38100">
                <a:noFill/>
                <a:round/>
              </a:ln>
            </p:spPr>
            <p:txBody>
              <a:bodyPr wrap="none" anchor="ctr"/>
              <a:lstStyle/>
              <a:p>
                <a:endParaRPr lang="zh-CN" altLang="zh-CN" sz="3600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21"/>
              <p:cNvSpPr>
                <a:spLocks noChangeArrowheads="1"/>
              </p:cNvSpPr>
              <p:nvPr/>
            </p:nvSpPr>
            <p:spPr bwMode="gray">
              <a:xfrm>
                <a:off x="836" y="879"/>
                <a:ext cx="758" cy="758"/>
              </a:xfrm>
              <a:prstGeom prst="ellipse">
                <a:avLst/>
              </a:prstGeom>
              <a:grpFill/>
              <a:ln w="38100">
                <a:noFill/>
                <a:round/>
              </a:ln>
            </p:spPr>
            <p:txBody>
              <a:bodyPr wrap="none" anchor="ctr"/>
              <a:lstStyle/>
              <a:p>
                <a:endParaRPr lang="zh-CN" altLang="zh-CN" sz="3600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Oval 22"/>
              <p:cNvSpPr>
                <a:spLocks noChangeArrowheads="1"/>
              </p:cNvSpPr>
              <p:nvPr/>
            </p:nvSpPr>
            <p:spPr bwMode="gray">
              <a:xfrm>
                <a:off x="870" y="915"/>
                <a:ext cx="690" cy="690"/>
              </a:xfrm>
              <a:prstGeom prst="ellipse">
                <a:avLst/>
              </a:prstGeom>
              <a:grpFill/>
              <a:ln w="38100">
                <a:noFill/>
                <a:round/>
              </a:ln>
            </p:spPr>
            <p:txBody>
              <a:bodyPr wrap="none" anchor="ctr"/>
              <a:lstStyle/>
              <a:p>
                <a:endParaRPr lang="zh-CN" altLang="zh-CN" sz="3600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0" name="Text Box 23"/>
            <p:cNvSpPr txBox="1">
              <a:spLocks noChangeArrowheads="1"/>
            </p:cNvSpPr>
            <p:nvPr/>
          </p:nvSpPr>
          <p:spPr bwMode="gray">
            <a:xfrm>
              <a:off x="5762641" y="4214818"/>
              <a:ext cx="1082674" cy="392796"/>
            </a:xfrm>
            <a:prstGeom prst="rect">
              <a:avLst/>
            </a:prstGeom>
            <a:grp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示例</a:t>
              </a:r>
              <a:endPara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27953" y="1093563"/>
            <a:ext cx="2303592" cy="2263999"/>
            <a:chOff x="127953" y="1093563"/>
            <a:chExt cx="2303592" cy="2263999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53" y="1093563"/>
              <a:ext cx="2303592" cy="2263999"/>
            </a:xfrm>
            <a:prstGeom prst="rect">
              <a:avLst/>
            </a:prstGeom>
          </p:spPr>
        </p:pic>
        <p:grpSp>
          <p:nvGrpSpPr>
            <p:cNvPr id="45" name="组合 44"/>
            <p:cNvGrpSpPr/>
            <p:nvPr/>
          </p:nvGrpSpPr>
          <p:grpSpPr>
            <a:xfrm>
              <a:off x="980199" y="1165571"/>
              <a:ext cx="1451346" cy="1527396"/>
              <a:chOff x="5691204" y="3835411"/>
              <a:chExt cx="1238250" cy="1236663"/>
            </a:xfrm>
            <a:noFill/>
          </p:grpSpPr>
          <p:grpSp>
            <p:nvGrpSpPr>
              <p:cNvPr id="46" name="Group 19"/>
              <p:cNvGrpSpPr/>
              <p:nvPr/>
            </p:nvGrpSpPr>
            <p:grpSpPr bwMode="auto">
              <a:xfrm>
                <a:off x="5691204" y="3835411"/>
                <a:ext cx="1238250" cy="1236663"/>
                <a:chOff x="802" y="845"/>
                <a:chExt cx="827" cy="826"/>
              </a:xfrm>
              <a:grpFill/>
            </p:grpSpPr>
            <p:sp>
              <p:nvSpPr>
                <p:cNvPr id="48" name="Oval 20"/>
                <p:cNvSpPr>
                  <a:spLocks noChangeArrowheads="1"/>
                </p:cNvSpPr>
                <p:nvPr/>
              </p:nvSpPr>
              <p:spPr bwMode="gray">
                <a:xfrm>
                  <a:off x="802" y="845"/>
                  <a:ext cx="827" cy="826"/>
                </a:xfrm>
                <a:prstGeom prst="ellipse">
                  <a:avLst/>
                </a:prstGeom>
                <a:grpFill/>
                <a:ln w="38100">
                  <a:noFill/>
                  <a:round/>
                </a:ln>
              </p:spPr>
              <p:txBody>
                <a:bodyPr wrap="none" anchor="ctr"/>
                <a:lstStyle/>
                <a:p>
                  <a:endParaRPr lang="zh-CN" altLang="zh-CN" sz="3600">
                    <a:latin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Oval 21"/>
                <p:cNvSpPr>
                  <a:spLocks noChangeArrowheads="1"/>
                </p:cNvSpPr>
                <p:nvPr/>
              </p:nvSpPr>
              <p:spPr bwMode="gray">
                <a:xfrm>
                  <a:off x="836" y="879"/>
                  <a:ext cx="758" cy="758"/>
                </a:xfrm>
                <a:prstGeom prst="ellipse">
                  <a:avLst/>
                </a:prstGeom>
                <a:grpFill/>
                <a:ln w="38100">
                  <a:noFill/>
                  <a:round/>
                </a:ln>
              </p:spPr>
              <p:txBody>
                <a:bodyPr wrap="none" anchor="ctr"/>
                <a:lstStyle/>
                <a:p>
                  <a:endParaRPr lang="zh-CN" altLang="zh-CN" sz="3600">
                    <a:latin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Oval 22"/>
                <p:cNvSpPr>
                  <a:spLocks noChangeArrowheads="1"/>
                </p:cNvSpPr>
                <p:nvPr/>
              </p:nvSpPr>
              <p:spPr bwMode="gray">
                <a:xfrm>
                  <a:off x="870" y="915"/>
                  <a:ext cx="690" cy="690"/>
                </a:xfrm>
                <a:prstGeom prst="ellipse">
                  <a:avLst/>
                </a:prstGeom>
                <a:grpFill/>
                <a:ln w="38100">
                  <a:noFill/>
                  <a:round/>
                </a:ln>
              </p:spPr>
              <p:txBody>
                <a:bodyPr wrap="none" anchor="ctr"/>
                <a:lstStyle/>
                <a:p>
                  <a:endParaRPr lang="zh-CN" altLang="zh-CN" sz="3600">
                    <a:latin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7" name="Text Box 23"/>
              <p:cNvSpPr txBox="1">
                <a:spLocks noChangeArrowheads="1"/>
              </p:cNvSpPr>
              <p:nvPr/>
            </p:nvSpPr>
            <p:spPr bwMode="gray">
              <a:xfrm>
                <a:off x="5762641" y="4214818"/>
                <a:ext cx="1082674" cy="392796"/>
              </a:xfrm>
              <a:prstGeom prst="rect">
                <a:avLst/>
              </a:prstGeom>
              <a:grpFill/>
              <a:ln w="9525" algn="ctr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3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示例</a:t>
                </a:r>
                <a:endParaRPr lang="zh-CN" altLang="en-US" sz="3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fade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623336" y="1362026"/>
            <a:ext cx="8001056" cy="36468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44000" rIns="180000" bIns="18000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AllPath2</a:t>
            </a: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(BTNode *b)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k;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BTNode *p;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NodeType qelem;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QuType *qu;		   </a:t>
            </a:r>
            <a:r>
              <a:rPr 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	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定义非非环形队列指针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InitQueue(qu);</a:t>
            </a: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    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初始化队列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qelem.pt=b; qelem.parent=-1;   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创建根结点对应的队列元素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enQueue(qu，qelem);	</a:t>
            </a: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 </a:t>
            </a:r>
            <a:r>
              <a:rPr 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根结点进队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39416" y="880962"/>
            <a:ext cx="3313113" cy="3860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ts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对应算法如下：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16" y="1916832"/>
            <a:ext cx="5555364" cy="4951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703512" y="1207438"/>
            <a:ext cx="8247091" cy="5130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/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while (!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QueueEmpty(qu)</a:t>
            </a: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队不空循环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{	</a:t>
            </a:r>
            <a:r>
              <a:rPr 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deQueue(qu，qelem);</a:t>
            </a: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出队元素在队中下标为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qu-&gt;front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p=qelem.pt;	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取元素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qelem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对应的结点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200000"/>
              </a:lnSpc>
              <a:spcBef>
                <a:spcPts val="6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if (p-&gt;lchild==NULL &amp;&amp; p-&gt;rchild==NULL)  </a:t>
            </a:r>
            <a:endParaRPr 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{  k=qu-&gt;front;	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输出结点</a:t>
            </a:r>
            <a:r>
              <a:rPr 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到根结点的路径逆序列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 while (</a:t>
            </a:r>
            <a:r>
              <a:rPr lang="en-US"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qu-&gt;data[k].parent!=-1</a:t>
            </a: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 {  printf("%c-&gt;"，qu-&gt;data[k].pt-&gt;data);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    k=qu-&gt;data[k].parent;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 }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 printf("%c\n"，qu-&gt;data[k].pt-&gt;data);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}</a:t>
            </a:r>
            <a:endParaRPr lang="zh-CN" altLang="en-US" sz="18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16" y="1916832"/>
            <a:ext cx="5555364" cy="4951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/>
          <p:cNvSpPr txBox="1"/>
          <p:nvPr/>
        </p:nvSpPr>
        <p:spPr>
          <a:xfrm>
            <a:off x="1271464" y="1511367"/>
            <a:ext cx="8358246" cy="4832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if (p-&gt;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!=NULL)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有左孩子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qelem.pt=p-&gt;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创建左孩子对应的队列元素</a:t>
            </a:r>
            <a:endParaRPr lang="en-US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qelem.parent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-&gt;front; 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其双亲位置为</a:t>
            </a:r>
            <a:r>
              <a:rPr lang="en-US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-&gt;front</a:t>
            </a:r>
            <a:endParaRPr 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enQueue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qu，qelem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的左孩子进队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if (p-&gt;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!=NULL)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有右孩子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qelem.pt=p-&gt;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创建右孩子对应的队列元素  </a:t>
            </a:r>
            <a:endParaRPr lang="en-US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qelem.parent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-&gt;front;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其双亲位置为</a:t>
            </a:r>
            <a:r>
              <a:rPr lang="en-US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-&gt;front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enQueue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qu，qelem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</a:t>
            </a: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的右孩子进队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16" y="1916832"/>
            <a:ext cx="5555364" cy="4951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9"/>
          <p:cNvGrpSpPr/>
          <p:nvPr/>
        </p:nvGrpSpPr>
        <p:grpSpPr>
          <a:xfrm>
            <a:off x="4222740" y="1196175"/>
            <a:ext cx="2587640" cy="2016125"/>
            <a:chOff x="1916094" y="2984511"/>
            <a:chExt cx="2587640" cy="2016125"/>
          </a:xfrm>
        </p:grpSpPr>
        <p:sp>
          <p:nvSpPr>
            <p:cNvPr id="23" name="Line 4"/>
            <p:cNvSpPr>
              <a:spLocks noChangeShapeType="1"/>
            </p:cNvSpPr>
            <p:nvPr/>
          </p:nvSpPr>
          <p:spPr bwMode="auto">
            <a:xfrm>
              <a:off x="2274869" y="4424374"/>
              <a:ext cx="288925" cy="287337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Line 5"/>
            <p:cNvSpPr>
              <a:spLocks noChangeShapeType="1"/>
            </p:cNvSpPr>
            <p:nvPr/>
          </p:nvSpPr>
          <p:spPr bwMode="auto">
            <a:xfrm flipH="1">
              <a:off x="2779694" y="3271849"/>
              <a:ext cx="287338" cy="287337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Freeform 6"/>
            <p:cNvSpPr/>
            <p:nvPr/>
          </p:nvSpPr>
          <p:spPr bwMode="auto">
            <a:xfrm>
              <a:off x="3389294" y="3224224"/>
              <a:ext cx="301625" cy="3889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" y="245"/>
                </a:cxn>
              </a:cxnLst>
              <a:rect l="0" t="0" r="r" b="b"/>
              <a:pathLst>
                <a:path w="190" h="245">
                  <a:moveTo>
                    <a:pt x="0" y="0"/>
                  </a:moveTo>
                  <a:lnTo>
                    <a:pt x="190" y="245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Line 7"/>
            <p:cNvSpPr>
              <a:spLocks noChangeShapeType="1"/>
            </p:cNvSpPr>
            <p:nvPr/>
          </p:nvSpPr>
          <p:spPr bwMode="auto">
            <a:xfrm flipH="1">
              <a:off x="2203432" y="3848111"/>
              <a:ext cx="360362" cy="360363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Line 8"/>
            <p:cNvSpPr>
              <a:spLocks noChangeShapeType="1"/>
            </p:cNvSpPr>
            <p:nvPr/>
          </p:nvSpPr>
          <p:spPr bwMode="auto">
            <a:xfrm flipH="1">
              <a:off x="3346432" y="3876686"/>
              <a:ext cx="287337" cy="287338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Line 9"/>
            <p:cNvSpPr>
              <a:spLocks noChangeShapeType="1"/>
            </p:cNvSpPr>
            <p:nvPr/>
          </p:nvSpPr>
          <p:spPr bwMode="auto">
            <a:xfrm>
              <a:off x="3932219" y="3848111"/>
              <a:ext cx="287338" cy="360363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Oval 10"/>
            <p:cNvSpPr>
              <a:spLocks noChangeArrowheads="1"/>
            </p:cNvSpPr>
            <p:nvPr/>
          </p:nvSpPr>
          <p:spPr bwMode="auto">
            <a:xfrm>
              <a:off x="2995594" y="2984511"/>
              <a:ext cx="431800" cy="36036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490769" y="3559186"/>
              <a:ext cx="431800" cy="36036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Oval 12"/>
            <p:cNvSpPr>
              <a:spLocks noChangeArrowheads="1"/>
            </p:cNvSpPr>
            <p:nvPr/>
          </p:nvSpPr>
          <p:spPr bwMode="auto">
            <a:xfrm>
              <a:off x="3571857" y="3559186"/>
              <a:ext cx="431800" cy="36036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2" name="Oval 13"/>
            <p:cNvSpPr>
              <a:spLocks noChangeArrowheads="1"/>
            </p:cNvSpPr>
            <p:nvPr/>
          </p:nvSpPr>
          <p:spPr bwMode="auto">
            <a:xfrm>
              <a:off x="1916094" y="4135449"/>
              <a:ext cx="431800" cy="36036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3" name="Oval 14"/>
            <p:cNvSpPr>
              <a:spLocks noChangeArrowheads="1"/>
            </p:cNvSpPr>
            <p:nvPr/>
          </p:nvSpPr>
          <p:spPr bwMode="auto">
            <a:xfrm>
              <a:off x="2997182" y="4135449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4" name="Oval 15"/>
            <p:cNvSpPr>
              <a:spLocks noChangeArrowheads="1"/>
            </p:cNvSpPr>
            <p:nvPr/>
          </p:nvSpPr>
          <p:spPr bwMode="auto">
            <a:xfrm>
              <a:off x="2490769" y="4640274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Oval 16"/>
            <p:cNvSpPr>
              <a:spLocks noChangeArrowheads="1"/>
            </p:cNvSpPr>
            <p:nvPr/>
          </p:nvSpPr>
          <p:spPr bwMode="auto">
            <a:xfrm>
              <a:off x="4071934" y="4135449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6" name="TextBox 20"/>
          <p:cNvSpPr txBox="1"/>
          <p:nvPr/>
        </p:nvSpPr>
        <p:spPr>
          <a:xfrm>
            <a:off x="2952728" y="1267612"/>
            <a:ext cx="114300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例如：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37" name="组合 23"/>
          <p:cNvGrpSpPr/>
          <p:nvPr/>
        </p:nvGrpSpPr>
        <p:grpSpPr>
          <a:xfrm>
            <a:off x="3095604" y="3410754"/>
            <a:ext cx="3576460" cy="1672630"/>
            <a:chOff x="1571604" y="4714884"/>
            <a:chExt cx="3429024" cy="1396771"/>
          </a:xfrm>
          <a:scene3d>
            <a:camera prst="perspectiveRight"/>
            <a:lightRig rig="threePt" dir="t"/>
          </a:scene3d>
        </p:grpSpPr>
        <p:sp>
          <p:nvSpPr>
            <p:cNvPr id="38" name="TextBox 21"/>
            <p:cNvSpPr txBox="1"/>
            <p:nvPr/>
          </p:nvSpPr>
          <p:spPr>
            <a:xfrm>
              <a:off x="1571604" y="4714884"/>
              <a:ext cx="1428760" cy="281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输出结果：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Box 22"/>
            <p:cNvSpPr txBox="1"/>
            <p:nvPr/>
          </p:nvSpPr>
          <p:spPr>
            <a:xfrm>
              <a:off x="2714612" y="5249962"/>
              <a:ext cx="2286016" cy="8616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b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r>
                <a:rPr lang="zh-CN" altLang="en-US" sz="1800" b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：</a:t>
              </a:r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  C  A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r>
                <a:rPr lang="en-US" altLang="zh-CN" sz="1800" b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r>
                <a:rPr lang="zh-CN" altLang="en-US" sz="1800" b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：</a:t>
              </a:r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  C  A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r>
                <a:rPr lang="en-US" altLang="zh-CN" sz="1800" b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r>
                <a:rPr lang="zh-CN" altLang="en-US" sz="1800" b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：</a:t>
              </a:r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  D  B   A</a:t>
              </a:r>
              <a:endParaRPr lang="zh-CN" altLang="en-US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82" y="823258"/>
            <a:ext cx="5990118" cy="59901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2381224" y="2063004"/>
            <a:ext cx="7637458" cy="4364990"/>
          </a:xfrm>
          <a:prstGeom prst="rect">
            <a:avLst/>
          </a:prstGeom>
          <a:solidFill>
            <a:schemeClr val="bg1"/>
          </a:solidFill>
          <a:ln>
            <a:tailEnd type="non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44000" tIns="144000" bIns="144000">
            <a:spAutoFit/>
          </a:bodyPr>
          <a:lstStyle/>
          <a:p>
            <a:pPr marL="514350" indent="-514350" algn="l">
              <a:lnSpc>
                <a:spcPct val="150000"/>
              </a:lnSpc>
              <a:spcBef>
                <a:spcPts val="600"/>
              </a:spcBef>
              <a:buFont typeface="+mj-lt"/>
              <a:buAutoNum type="romanUcPeriod"/>
            </a:pPr>
            <a:r>
              <a:rPr lang="zh-CN" altLang="en-US" sz="20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将根结点进</a:t>
            </a:r>
            <a:r>
              <a:rPr lang="zh-CN" altLang="en-US" sz="20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队；</a:t>
            </a:r>
            <a:endParaRPr lang="en-US" altLang="zh-CN" sz="20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514350" indent="-514350" algn="l">
              <a:lnSpc>
                <a:spcPct val="150000"/>
              </a:lnSpc>
              <a:spcBef>
                <a:spcPts val="600"/>
              </a:spcBef>
              <a:buFont typeface="+mj-lt"/>
              <a:buAutoNum type="romanUcPeriod"/>
            </a:pP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队不空时循</a:t>
            </a:r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环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zh-CN" altLang="zh-CN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此时队列元素个数</a:t>
            </a:r>
            <a:r>
              <a:rPr lang="en-US" altLang="zh-CN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cnt</a:t>
            </a:r>
            <a:r>
              <a:rPr lang="zh-CN" altLang="zh-CN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表示当前层的结点个数，做</a:t>
            </a:r>
            <a:r>
              <a:rPr lang="en-US" altLang="zh-CN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cnt</a:t>
            </a:r>
            <a:r>
              <a:rPr lang="zh-CN" altLang="zh-CN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次这样的操作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514350" indent="-514350" algn="l">
              <a:lnSpc>
                <a:spcPct val="150000"/>
              </a:lnSpc>
              <a:spcBef>
                <a:spcPts val="600"/>
              </a:spcBef>
            </a:pPr>
            <a:r>
              <a:rPr lang="en-US" altLang="zh-CN" sz="20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①</a:t>
            </a:r>
            <a:r>
              <a:rPr lang="en-US" altLang="zh-CN" sz="20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</a:t>
            </a:r>
            <a:r>
              <a:rPr lang="zh-CN" altLang="en-US" sz="20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出队一个结点</a:t>
            </a:r>
            <a:r>
              <a:rPr lang="en-US" altLang="zh-CN" sz="20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20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，访问它；</a:t>
            </a:r>
            <a:endParaRPr lang="en-US" altLang="zh-CN" sz="20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600"/>
              </a:spcBef>
            </a:pPr>
            <a:r>
              <a:rPr lang="en-US" altLang="zh-CN" sz="20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②</a:t>
            </a:r>
            <a:r>
              <a:rPr lang="en-US" altLang="zh-CN" sz="20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</a:t>
            </a:r>
            <a:r>
              <a:rPr lang="zh-CN" altLang="en-US" sz="20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zh-CN" altLang="en-US" sz="20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它有</a:t>
            </a:r>
            <a:r>
              <a:rPr lang="zh-CN" altLang="en-US" sz="20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左孩子结点，将左孩子结点进队；</a:t>
            </a:r>
            <a:endParaRPr lang="en-US" altLang="zh-CN" sz="20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600"/>
              </a:spcBef>
            </a:pPr>
            <a:r>
              <a:rPr lang="en-US" altLang="zh-CN" sz="20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③</a:t>
            </a:r>
            <a:r>
              <a:rPr lang="en-US" altLang="zh-CN" sz="20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</a:t>
            </a:r>
            <a:r>
              <a:rPr lang="zh-CN" altLang="en-US" sz="20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若它有右孩子结点，将右孩子结点进队。</a:t>
            </a:r>
            <a:endParaRPr lang="en-US" altLang="zh-CN" sz="200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lvl="1" algn="l">
              <a:lnSpc>
                <a:spcPct val="150000"/>
              </a:lnSpc>
              <a:spcBef>
                <a:spcPts val="600"/>
              </a:spcBef>
            </a:pP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cnt</a:t>
            </a:r>
            <a:r>
              <a:rPr lang="zh-CN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次操作后表示当前层次的结点访问完毕，此时队列中恰好包含下一层的全部结点，依次处理直到队列为空。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1" name="TextBox 5"/>
          <p:cNvSpPr txBox="1"/>
          <p:nvPr/>
        </p:nvSpPr>
        <p:spPr>
          <a:xfrm>
            <a:off x="1952596" y="919996"/>
            <a:ext cx="8001056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l">
              <a:lnSpc>
                <a:spcPts val="3000"/>
              </a:lnSpc>
              <a:spcBef>
                <a:spcPts val="0"/>
              </a:spcBef>
            </a:pP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zh-CN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前面的基本层次遍历中结点是一层一层地访问的，但无法判断某一层的结点何时访问完毕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 </a:t>
            </a:r>
            <a:r>
              <a:rPr lang="zh-CN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分层次的层次遍历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0"/>
          <p:cNvGrpSpPr/>
          <p:nvPr/>
        </p:nvGrpSpPr>
        <p:grpSpPr>
          <a:xfrm>
            <a:off x="4238612" y="3677930"/>
            <a:ext cx="3286148" cy="1312552"/>
            <a:chOff x="2500298" y="2845354"/>
            <a:chExt cx="3286148" cy="1312552"/>
          </a:xfrm>
        </p:grpSpPr>
        <p:sp>
          <p:nvSpPr>
            <p:cNvPr id="3" name="矩形 2"/>
            <p:cNvSpPr/>
            <p:nvPr/>
          </p:nvSpPr>
          <p:spPr bwMode="auto">
            <a:xfrm>
              <a:off x="2643174" y="3273982"/>
              <a:ext cx="3143272" cy="500066"/>
            </a:xfrm>
            <a:prstGeom prst="rect">
              <a:avLst/>
            </a:prstGeom>
            <a:ln>
              <a:tailEnd type="arrow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37"/>
            <p:cNvSpPr txBox="1"/>
            <p:nvPr/>
          </p:nvSpPr>
          <p:spPr>
            <a:xfrm>
              <a:off x="3857620" y="3845486"/>
              <a:ext cx="714380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队列</a:t>
              </a:r>
              <a:endPara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38"/>
            <p:cNvSpPr txBox="1"/>
            <p:nvPr/>
          </p:nvSpPr>
          <p:spPr>
            <a:xfrm>
              <a:off x="2500298" y="2845354"/>
              <a:ext cx="714380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队头</a:t>
              </a:r>
              <a:endPara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Box 39"/>
            <p:cNvSpPr txBox="1"/>
            <p:nvPr/>
          </p:nvSpPr>
          <p:spPr>
            <a:xfrm>
              <a:off x="5072066" y="2845354"/>
              <a:ext cx="714380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队尾</a:t>
              </a:r>
              <a:endPara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22"/>
          <p:cNvGrpSpPr/>
          <p:nvPr/>
        </p:nvGrpSpPr>
        <p:grpSpPr>
          <a:xfrm>
            <a:off x="4711752" y="1046867"/>
            <a:ext cx="2170067" cy="2016125"/>
            <a:chOff x="2357422" y="428604"/>
            <a:chExt cx="2170067" cy="2016125"/>
          </a:xfrm>
        </p:grpSpPr>
        <p:sp>
          <p:nvSpPr>
            <p:cNvPr id="8" name="Line 4"/>
            <p:cNvSpPr>
              <a:spLocks noChangeShapeType="1"/>
            </p:cNvSpPr>
            <p:nvPr/>
          </p:nvSpPr>
          <p:spPr bwMode="auto">
            <a:xfrm>
              <a:off x="2605140" y="1868467"/>
              <a:ext cx="257019" cy="287337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 flipH="1">
              <a:off x="3054217" y="715942"/>
              <a:ext cx="255607" cy="287337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3596499" y="668317"/>
              <a:ext cx="268317" cy="3889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" y="245"/>
                </a:cxn>
              </a:cxnLst>
              <a:rect l="0" t="0" r="r" b="b"/>
              <a:pathLst>
                <a:path w="190" h="245">
                  <a:moveTo>
                    <a:pt x="0" y="0"/>
                  </a:moveTo>
                  <a:lnTo>
                    <a:pt x="190" y="245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H="1">
              <a:off x="2541591" y="1292204"/>
              <a:ext cx="320567" cy="360363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H="1">
              <a:off x="3558370" y="1320779"/>
              <a:ext cx="255606" cy="287338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4079469" y="1292204"/>
              <a:ext cx="255607" cy="360363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auto">
            <a:xfrm>
              <a:off x="3246275" y="428604"/>
              <a:ext cx="384117" cy="36036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auto">
            <a:xfrm>
              <a:off x="2797198" y="1003279"/>
              <a:ext cx="384117" cy="36036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3758902" y="1003279"/>
              <a:ext cx="384117" cy="36036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auto">
            <a:xfrm>
              <a:off x="2357422" y="1579542"/>
              <a:ext cx="384117" cy="36036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3330627" y="1579542"/>
              <a:ext cx="384117" cy="36036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Oval 15"/>
            <p:cNvSpPr>
              <a:spLocks noChangeArrowheads="1"/>
            </p:cNvSpPr>
            <p:nvPr/>
          </p:nvSpPr>
          <p:spPr bwMode="auto">
            <a:xfrm>
              <a:off x="2797198" y="2084367"/>
              <a:ext cx="384117" cy="36036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4143372" y="1579542"/>
              <a:ext cx="384117" cy="36036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6" name="Oval 10"/>
          <p:cNvSpPr>
            <a:spLocks noChangeArrowheads="1"/>
          </p:cNvSpPr>
          <p:nvPr/>
        </p:nvSpPr>
        <p:spPr bwMode="auto">
          <a:xfrm>
            <a:off x="5600605" y="1065917"/>
            <a:ext cx="384117" cy="36036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7" name="Oval 11"/>
          <p:cNvSpPr>
            <a:spLocks noChangeArrowheads="1"/>
          </p:cNvSpPr>
          <p:nvPr/>
        </p:nvSpPr>
        <p:spPr bwMode="auto">
          <a:xfrm>
            <a:off x="5148311" y="1640592"/>
            <a:ext cx="384117" cy="36036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8" name="Oval 12"/>
          <p:cNvSpPr>
            <a:spLocks noChangeArrowheads="1"/>
          </p:cNvSpPr>
          <p:nvPr/>
        </p:nvSpPr>
        <p:spPr bwMode="auto">
          <a:xfrm>
            <a:off x="6120063" y="1630544"/>
            <a:ext cx="384117" cy="36036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9" name="Oval 13"/>
          <p:cNvSpPr>
            <a:spLocks noChangeArrowheads="1"/>
          </p:cNvSpPr>
          <p:nvPr/>
        </p:nvSpPr>
        <p:spPr bwMode="auto">
          <a:xfrm>
            <a:off x="4718583" y="2206806"/>
            <a:ext cx="384117" cy="36036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0" name="Oval 14"/>
          <p:cNvSpPr>
            <a:spLocks noChangeArrowheads="1"/>
          </p:cNvSpPr>
          <p:nvPr/>
        </p:nvSpPr>
        <p:spPr bwMode="auto">
          <a:xfrm>
            <a:off x="5691788" y="2206806"/>
            <a:ext cx="384117" cy="36036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1" name="Oval 15"/>
          <p:cNvSpPr>
            <a:spLocks noChangeArrowheads="1"/>
          </p:cNvSpPr>
          <p:nvPr/>
        </p:nvSpPr>
        <p:spPr bwMode="auto">
          <a:xfrm>
            <a:off x="5158359" y="2711631"/>
            <a:ext cx="384117" cy="36036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2" name="Oval 16"/>
          <p:cNvSpPr>
            <a:spLocks noChangeArrowheads="1"/>
          </p:cNvSpPr>
          <p:nvPr/>
        </p:nvSpPr>
        <p:spPr bwMode="auto">
          <a:xfrm>
            <a:off x="6504533" y="2206806"/>
            <a:ext cx="384117" cy="36036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3" name="TextBox 41"/>
          <p:cNvSpPr txBox="1"/>
          <p:nvPr/>
        </p:nvSpPr>
        <p:spPr>
          <a:xfrm>
            <a:off x="4381488" y="5496193"/>
            <a:ext cx="419043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各层次遍历完毕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27953" y="1093563"/>
            <a:ext cx="2303592" cy="2263999"/>
            <a:chOff x="127953" y="1093563"/>
            <a:chExt cx="2303592" cy="2263999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53" y="1093563"/>
              <a:ext cx="2303592" cy="2263999"/>
            </a:xfrm>
            <a:prstGeom prst="rect">
              <a:avLst/>
            </a:prstGeom>
          </p:spPr>
        </p:pic>
        <p:grpSp>
          <p:nvGrpSpPr>
            <p:cNvPr id="41" name="组合 40"/>
            <p:cNvGrpSpPr/>
            <p:nvPr/>
          </p:nvGrpSpPr>
          <p:grpSpPr>
            <a:xfrm>
              <a:off x="980199" y="1165571"/>
              <a:ext cx="1451346" cy="1527396"/>
              <a:chOff x="5691204" y="3835411"/>
              <a:chExt cx="1238250" cy="1236663"/>
            </a:xfrm>
            <a:noFill/>
          </p:grpSpPr>
          <p:grpSp>
            <p:nvGrpSpPr>
              <p:cNvPr id="42" name="Group 19"/>
              <p:cNvGrpSpPr/>
              <p:nvPr/>
            </p:nvGrpSpPr>
            <p:grpSpPr bwMode="auto">
              <a:xfrm>
                <a:off x="5691204" y="3835411"/>
                <a:ext cx="1238250" cy="1236663"/>
                <a:chOff x="802" y="845"/>
                <a:chExt cx="827" cy="826"/>
              </a:xfrm>
              <a:grpFill/>
            </p:grpSpPr>
            <p:sp>
              <p:nvSpPr>
                <p:cNvPr id="44" name="Oval 20"/>
                <p:cNvSpPr>
                  <a:spLocks noChangeArrowheads="1"/>
                </p:cNvSpPr>
                <p:nvPr/>
              </p:nvSpPr>
              <p:spPr bwMode="gray">
                <a:xfrm>
                  <a:off x="802" y="845"/>
                  <a:ext cx="827" cy="826"/>
                </a:xfrm>
                <a:prstGeom prst="ellipse">
                  <a:avLst/>
                </a:prstGeom>
                <a:grpFill/>
                <a:ln w="38100">
                  <a:noFill/>
                  <a:round/>
                </a:ln>
              </p:spPr>
              <p:txBody>
                <a:bodyPr wrap="none" anchor="ctr"/>
                <a:lstStyle/>
                <a:p>
                  <a:endParaRPr lang="zh-CN" altLang="zh-CN" sz="3600">
                    <a:latin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Oval 21"/>
                <p:cNvSpPr>
                  <a:spLocks noChangeArrowheads="1"/>
                </p:cNvSpPr>
                <p:nvPr/>
              </p:nvSpPr>
              <p:spPr bwMode="gray">
                <a:xfrm>
                  <a:off x="836" y="879"/>
                  <a:ext cx="758" cy="758"/>
                </a:xfrm>
                <a:prstGeom prst="ellipse">
                  <a:avLst/>
                </a:prstGeom>
                <a:grpFill/>
                <a:ln w="38100">
                  <a:noFill/>
                  <a:round/>
                </a:ln>
              </p:spPr>
              <p:txBody>
                <a:bodyPr wrap="none" anchor="ctr"/>
                <a:lstStyle/>
                <a:p>
                  <a:endParaRPr lang="zh-CN" altLang="zh-CN" sz="3600">
                    <a:latin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Oval 22"/>
                <p:cNvSpPr>
                  <a:spLocks noChangeArrowheads="1"/>
                </p:cNvSpPr>
                <p:nvPr/>
              </p:nvSpPr>
              <p:spPr bwMode="gray">
                <a:xfrm>
                  <a:off x="870" y="915"/>
                  <a:ext cx="690" cy="690"/>
                </a:xfrm>
                <a:prstGeom prst="ellipse">
                  <a:avLst/>
                </a:prstGeom>
                <a:grpFill/>
                <a:ln w="38100">
                  <a:noFill/>
                  <a:round/>
                </a:ln>
              </p:spPr>
              <p:txBody>
                <a:bodyPr wrap="none" anchor="ctr"/>
                <a:lstStyle/>
                <a:p>
                  <a:endParaRPr lang="zh-CN" altLang="zh-CN" sz="3600">
                    <a:latin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gray">
              <a:xfrm>
                <a:off x="5762641" y="4214818"/>
                <a:ext cx="1082674" cy="392796"/>
              </a:xfrm>
              <a:prstGeom prst="rect">
                <a:avLst/>
              </a:prstGeom>
              <a:grpFill/>
              <a:ln w="9525" algn="ctr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3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示例</a:t>
                </a:r>
                <a:endParaRPr lang="zh-CN" altLang="en-US" sz="32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31 -0.00069 L 0.20903 0.20718 L 0.22882 0.44746 L -0.11406 0.45185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9" y="2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615 0.45463 L -0.40087 0.4620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36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48 0.00208 L 0.08924 0.02268 L 0.16945 0.04305 L 0.2342 0.12963 L 0.26181 0.27153 L 0.26059 0.35046 L 0.23976 0.36967 L -0.01406 0.36666 " pathEditMode="relative" rAng="0" ptsTypes="AAAAAAAA">
                                      <p:cBhvr>
                                        <p:cTn id="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31" y="1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0.11424 0.05856 L 0.15504 0.20185 L 0.16823 0.3206 L 0.14774 0.36805 L -0.06979 0.36805 " pathEditMode="relative" rAng="0" ptsTypes="AAAAAA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13" y="1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06 0.36666 L -0.07569 0.36528 L -0.21076 0.39444 L -0.34913 0.48241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0.10226 0.03217 L 0.25938 0.16551 L 0.27466 0.27384 L 0.11875 0.28703 " pathEditMode="relative" rAng="0" ptsTypes="AAAAA">
                                      <p:cBhvr>
                                        <p:cTn id="2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083 0.37083 L -0.16962 0.37222 L -0.29375 0.43819 L -0.39167 0.48356 " pathEditMode="relative" rAng="0" ptsTypes="AAAA">
                                      <p:cBhvr>
                                        <p:cTn id="3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0.01527 L 0.1585 0.12523 L 0.19253 0.21134 L 0.19027 0.28472 L 0.05399 0.28611 " pathEditMode="relative" rAng="0" ptsTypes="AAAAA">
                                      <p:cBhvr>
                                        <p:cTn id="3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85" y="1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0.09549 0.11273 L 0.11754 0.22546 L 0.10209 0.27662 L 0.01129 0.28264 " pathEditMode="relative" rAng="0" ptsTypes="AAAAA">
                                      <p:cBhvr>
                                        <p:cTn id="3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8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754 0.29884 L -0.01337 0.29444 L -0.07257 0.30764 L -0.16718 0.42037 L -0.30347 0.49213 " pathEditMode="relative" rAng="0" ptsTypes="AAAAA">
                                      <p:cBhvr>
                                        <p:cTn id="4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59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3 0.01597 L 0.10313 0.04074 L 0.25591 0.06713 L 0.28004 0.12592 L 0.27014 0.19305 L 0.19983 0.21065 " pathEditMode="relative" rAng="0" ptsTypes="AAAAAA">
                                      <p:cBhvr>
                                        <p:cTn id="4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07" y="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18 0.29537 L -0.02379 0.29236 L -0.14792 0.30856 L -0.19184 0.30555 L -0.34896 0.49745 " pathEditMode="relative" rAng="0" ptsTypes="AAAAA">
                                      <p:cBhvr>
                                        <p:cTn id="4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66" y="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28889 L -0.19914 0.29027 L -0.26823 0.29027 L -0.37275 0.49398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54" y="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15 0.2125 L -0.13298 0.21852 L -0.21319 0.44259 L -0.35937 0.51134 " pathEditMode="relative" rAng="0" ptsTypes="AAAA">
                                      <p:cBhvr>
                                        <p:cTn id="5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35" y="1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2"/>
          <p:cNvSpPr txBox="1"/>
          <p:nvPr/>
        </p:nvSpPr>
        <p:spPr>
          <a:xfrm>
            <a:off x="2238348" y="3230808"/>
            <a:ext cx="7890100" cy="2864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altLang="zh-CN" sz="17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altLang="zh-CN" sz="17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LevelOrder1</a:t>
            </a:r>
            <a:r>
              <a:rPr lang="en-US" altLang="zh-CN" sz="17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(BTNode *b)		</a:t>
            </a:r>
            <a:r>
              <a:rPr lang="en-US" altLang="zh-CN" sz="17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7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分层次的层次遍历算法 </a:t>
            </a:r>
            <a:endParaRPr lang="zh-CN" altLang="zh-CN" sz="17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</a:pPr>
            <a:r>
              <a:rPr lang="en-US" altLang="zh-CN" sz="17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BTNode *p;</a:t>
            </a:r>
            <a:endParaRPr lang="zh-CN" altLang="zh-CN" sz="17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</a:pPr>
            <a:r>
              <a:rPr lang="en-US" altLang="zh-CN" sz="17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SqQueue *qu;</a:t>
            </a:r>
            <a:endParaRPr lang="zh-CN" altLang="zh-CN" sz="17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</a:pPr>
            <a:r>
              <a:rPr lang="en-US" altLang="zh-CN" sz="17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InitQueue(qu);			</a:t>
            </a:r>
            <a:r>
              <a:rPr lang="en-US" altLang="zh-CN" sz="17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7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初始化队列</a:t>
            </a:r>
            <a:endParaRPr lang="zh-CN" altLang="zh-CN" sz="17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</a:pPr>
            <a:r>
              <a:rPr lang="en-US" altLang="zh-CN" sz="17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int curl=1;				</a:t>
            </a:r>
            <a:r>
              <a:rPr lang="en-US" altLang="zh-CN" sz="17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7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表示当前层次</a:t>
            </a:r>
            <a:r>
              <a:rPr lang="en-US" altLang="zh-CN" sz="17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zh-CN" altLang="zh-CN" sz="17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初始化为</a:t>
            </a:r>
            <a:r>
              <a:rPr lang="en-US" altLang="zh-CN" sz="17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1) </a:t>
            </a:r>
            <a:endParaRPr lang="zh-CN" altLang="zh-CN" sz="17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</a:pPr>
            <a:r>
              <a:rPr lang="en-US" altLang="zh-CN" sz="17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enQueue(qu,b);			</a:t>
            </a:r>
            <a:r>
              <a:rPr lang="en-US" altLang="zh-CN" sz="17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7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根结点指针进入队列</a:t>
            </a:r>
            <a:endParaRPr lang="zh-CN" altLang="zh-CN" sz="17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5" name="TextBox 5"/>
          <p:cNvSpPr txBox="1"/>
          <p:nvPr/>
        </p:nvSpPr>
        <p:spPr>
          <a:xfrm>
            <a:off x="2024034" y="873355"/>
            <a:ext cx="8032264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【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】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假设二叉树采用二叉链存储，设计一个算法</a:t>
            </a:r>
            <a:r>
              <a:rPr lang="zh-CN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一层一层地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输出所有结点值。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524100" y="2219568"/>
            <a:ext cx="4868044" cy="705377"/>
            <a:chOff x="928662" y="1785926"/>
            <a:chExt cx="4857784" cy="582613"/>
          </a:xfrm>
        </p:grpSpPr>
        <p:grpSp>
          <p:nvGrpSpPr>
            <p:cNvPr id="37" name="组合 36"/>
            <p:cNvGrpSpPr/>
            <p:nvPr/>
          </p:nvGrpSpPr>
          <p:grpSpPr>
            <a:xfrm>
              <a:off x="928662" y="1785926"/>
              <a:ext cx="722313" cy="582613"/>
              <a:chOff x="1774825" y="5489593"/>
              <a:chExt cx="722313" cy="582613"/>
            </a:xfrm>
          </p:grpSpPr>
          <p:sp>
            <p:nvSpPr>
              <p:cNvPr id="39" name="Text Box 13"/>
              <p:cNvSpPr>
                <a:spLocks noChangeArrowheads="1"/>
              </p:cNvSpPr>
              <p:nvPr/>
            </p:nvSpPr>
            <p:spPr bwMode="auto">
              <a:xfrm>
                <a:off x="2124075" y="5489593"/>
                <a:ext cx="373063" cy="461963"/>
              </a:xfrm>
              <a:prstGeom prst="rect">
                <a:avLst/>
              </a:prstGeom>
              <a:noFill/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eaLnBrk="0" hangingPunct="0"/>
                <a:r>
                  <a:rPr lang="ru-RU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ru-RU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0" name="Group 8"/>
              <p:cNvGrpSpPr/>
              <p:nvPr/>
            </p:nvGrpSpPr>
            <p:grpSpPr bwMode="auto">
              <a:xfrm>
                <a:off x="1774825" y="5518173"/>
                <a:ext cx="544513" cy="554040"/>
                <a:chOff x="1019" y="1020"/>
                <a:chExt cx="399" cy="406"/>
              </a:xfrm>
            </p:grpSpPr>
            <p:pic>
              <p:nvPicPr>
                <p:cNvPr id="41" name="Picture 49" descr="阴影5"/>
                <p:cNvPicPr preferRelativeResize="0">
                  <a:picLocks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>
                  <a:off x="1039" y="1380"/>
                  <a:ext cx="363" cy="46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sp>
              <p:nvSpPr>
                <p:cNvPr id="42" name="AutoShape 8"/>
                <p:cNvSpPr>
                  <a:spLocks noChangeArrowheads="1"/>
                </p:cNvSpPr>
                <p:nvPr/>
              </p:nvSpPr>
              <p:spPr bwMode="auto">
                <a:xfrm>
                  <a:off x="1019" y="1020"/>
                  <a:ext cx="399" cy="370"/>
                </a:xfrm>
                <a:prstGeom prst="roundRect">
                  <a:avLst>
                    <a:gd name="adj" fmla="val 8380"/>
                  </a:avLst>
                </a:prstGeom>
                <a:gradFill rotWithShape="1">
                  <a:gsLst>
                    <a:gs pos="0">
                      <a:srgbClr val="8F0000"/>
                    </a:gs>
                    <a:gs pos="50000">
                      <a:srgbClr val="CF0001"/>
                    </a:gs>
                    <a:gs pos="100000">
                      <a:srgbClr val="F60004"/>
                    </a:gs>
                  </a:gsLst>
                  <a:lin ang="2700000"/>
                </a:gradFill>
                <a:ln w="9525" cap="flat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wrap="none" anchor="ctr"/>
                <a:lstStyle/>
                <a:p>
                  <a:pPr marL="342900" indent="-342900"/>
                  <a:r>
                    <a:rPr lang="zh-CN" altLang="en-US" sz="22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解</a:t>
                  </a:r>
                  <a:endParaRPr lang="zh-CN" altLang="en-US" sz="2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8" name="TextBox 11"/>
            <p:cNvSpPr txBox="1"/>
            <p:nvPr/>
          </p:nvSpPr>
          <p:spPr>
            <a:xfrm>
              <a:off x="1714480" y="1885882"/>
              <a:ext cx="4071966" cy="278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采用</a:t>
              </a:r>
              <a:r>
                <a:rPr lang="zh-CN" altLang="zh-CN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分层次的层次遍历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思路。</a:t>
              </a:r>
              <a:endPara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684893" y="836712"/>
            <a:ext cx="8822214" cy="5993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44000" rIns="180000" bIns="18000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while (</a:t>
            </a:r>
            <a:r>
              <a:rPr lang="en-US" altLang="zh-CN" sz="17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!</a:t>
            </a:r>
            <a:r>
              <a:rPr lang="en-US" altLang="zh-CN" sz="17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QueueEmpty</a:t>
            </a:r>
            <a:r>
              <a:rPr lang="en-US" altLang="zh-CN" sz="17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7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altLang="zh-CN" sz="17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		</a:t>
            </a:r>
            <a:r>
              <a:rPr lang="en-US" altLang="zh-CN" sz="1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队不空时循环</a:t>
            </a:r>
            <a:endParaRPr lang="zh-CN" altLang="zh-CN" sz="17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</a:t>
            </a:r>
            <a:r>
              <a:rPr lang="en-US" altLang="zh-CN" sz="17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</a:t>
            </a:r>
            <a:r>
              <a:rPr lang="zh-CN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第</a:t>
            </a: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%d</a:t>
            </a:r>
            <a:r>
              <a:rPr lang="zh-CN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</a:t>
            </a: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 ",curl); </a:t>
            </a:r>
            <a:endParaRPr lang="zh-CN" altLang="zh-CN" sz="17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1200"/>
              </a:spcBef>
            </a:pP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int </a:t>
            </a:r>
            <a:r>
              <a:rPr lang="en-US" altLang="zh-CN" sz="1700" dirty="0" err="1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cnt</a:t>
            </a:r>
            <a:r>
              <a:rPr lang="en-US" altLang="zh-CN" sz="1700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=Count(</a:t>
            </a:r>
            <a:r>
              <a:rPr lang="en-US" altLang="zh-CN" sz="1700" dirty="0" err="1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altLang="zh-CN" sz="1700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		</a:t>
            </a:r>
            <a:r>
              <a:rPr lang="en-US" altLang="zh-CN" sz="1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求当前层次的结点个数</a:t>
            </a:r>
            <a:r>
              <a:rPr lang="en-US" altLang="zh-CN" sz="17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cnt</a:t>
            </a:r>
            <a:endParaRPr lang="zh-CN" altLang="zh-CN" sz="17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for(int </a:t>
            </a:r>
            <a:r>
              <a:rPr lang="en-US" altLang="zh-CN" sz="17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</a:t>
            </a:r>
            <a:r>
              <a:rPr lang="en-US" altLang="zh-CN" sz="17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cnt;i</a:t>
            </a: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		</a:t>
            </a:r>
            <a:r>
              <a:rPr lang="en-US" altLang="zh-CN" sz="1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循环</a:t>
            </a:r>
            <a:r>
              <a:rPr lang="en-US" altLang="zh-CN" sz="17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cnt</a:t>
            </a:r>
            <a:r>
              <a:rPr lang="zh-CN" altLang="zh-CN" sz="1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次访问当前层的全部结点 </a:t>
            </a:r>
            <a:endParaRPr lang="zh-CN" altLang="zh-CN" sz="17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</a:t>
            </a:r>
            <a:r>
              <a:rPr lang="en-US" altLang="zh-CN" sz="17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deQueue</a:t>
            </a: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7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qu,p</a:t>
            </a: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		</a:t>
            </a:r>
            <a:r>
              <a:rPr lang="en-US" altLang="zh-CN" sz="1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出队结点</a:t>
            </a:r>
            <a:r>
              <a:rPr lang="en-US" altLang="zh-CN" sz="1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endParaRPr lang="zh-CN" altLang="zh-CN" sz="17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r>
              <a:rPr lang="en-US" altLang="zh-CN" sz="17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("%c ",p-&gt;data);	</a:t>
            </a:r>
            <a:r>
              <a:rPr lang="en-US" altLang="zh-CN" sz="1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访问结点</a:t>
            </a:r>
            <a:r>
              <a:rPr lang="en-US" altLang="zh-CN" sz="1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endParaRPr lang="zh-CN" altLang="zh-CN" sz="17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  <a:spcBef>
                <a:spcPts val="0"/>
              </a:spcBef>
            </a:pP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if (p-&gt;</a:t>
            </a:r>
            <a:r>
              <a:rPr lang="en-US" altLang="zh-CN" sz="17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!=NULL)		</a:t>
            </a:r>
            <a:r>
              <a:rPr lang="en-US" altLang="zh-CN" sz="1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有左孩子时将其进队</a:t>
            </a:r>
            <a:endParaRPr lang="zh-CN" altLang="zh-CN" sz="17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</a:t>
            </a:r>
            <a:r>
              <a:rPr lang="en-US" altLang="zh-CN" sz="17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enQueue</a:t>
            </a: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7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qu,p</a:t>
            </a: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</a:t>
            </a:r>
            <a:r>
              <a:rPr lang="en-US" altLang="zh-CN" sz="17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zh-CN" altLang="zh-CN" sz="17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  <a:spcBef>
                <a:spcPts val="0"/>
              </a:spcBef>
            </a:pP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if (p-&gt;</a:t>
            </a:r>
            <a:r>
              <a:rPr lang="en-US" altLang="zh-CN" sz="17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!=NULL) 		</a:t>
            </a:r>
            <a:r>
              <a:rPr lang="en-US" altLang="zh-CN" sz="1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有右孩子时将其进队</a:t>
            </a:r>
            <a:endParaRPr lang="zh-CN" altLang="zh-CN" sz="17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</a:t>
            </a:r>
            <a:r>
              <a:rPr lang="en-US" altLang="zh-CN" sz="17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enQueue</a:t>
            </a: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7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qu,p</a:t>
            </a: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</a:t>
            </a:r>
            <a:r>
              <a:rPr lang="en-US" altLang="zh-CN" sz="17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zh-CN" altLang="zh-CN" sz="17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zh-CN" sz="17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  <a:spcBef>
                <a:spcPts val="0"/>
              </a:spcBef>
            </a:pP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curl++;				</a:t>
            </a:r>
            <a:r>
              <a:rPr lang="en-US" altLang="zh-CN" sz="1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当前层访问完毕，进入下一层处理</a:t>
            </a:r>
            <a:endParaRPr lang="zh-CN" altLang="zh-CN" sz="17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7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("\n"); </a:t>
            </a:r>
            <a:endParaRPr lang="zh-CN" altLang="zh-CN" sz="17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 </a:t>
            </a:r>
            <a:endParaRPr lang="zh-CN" altLang="zh-CN" sz="17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7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DestroyQueue</a:t>
            </a: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7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 			</a:t>
            </a:r>
            <a:r>
              <a:rPr lang="en-US" altLang="zh-CN" sz="1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7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销毁队列</a:t>
            </a:r>
            <a:endParaRPr lang="zh-CN" altLang="zh-CN" sz="17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altLang="zh-CN" sz="17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zh-CN" sz="17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ransition spd="slow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9"/>
          <p:cNvGrpSpPr/>
          <p:nvPr/>
        </p:nvGrpSpPr>
        <p:grpSpPr>
          <a:xfrm>
            <a:off x="3936988" y="1137224"/>
            <a:ext cx="2301888" cy="2016125"/>
            <a:chOff x="1916094" y="2984511"/>
            <a:chExt cx="2587640" cy="2016125"/>
          </a:xfrm>
        </p:grpSpPr>
        <p:sp>
          <p:nvSpPr>
            <p:cNvPr id="3" name="Line 4"/>
            <p:cNvSpPr>
              <a:spLocks noChangeShapeType="1"/>
            </p:cNvSpPr>
            <p:nvPr/>
          </p:nvSpPr>
          <p:spPr bwMode="auto">
            <a:xfrm>
              <a:off x="2274869" y="4424374"/>
              <a:ext cx="288925" cy="287337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" name="Line 5"/>
            <p:cNvSpPr>
              <a:spLocks noChangeShapeType="1"/>
            </p:cNvSpPr>
            <p:nvPr/>
          </p:nvSpPr>
          <p:spPr bwMode="auto">
            <a:xfrm flipH="1">
              <a:off x="2779694" y="3271849"/>
              <a:ext cx="287338" cy="287337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3389294" y="3224224"/>
              <a:ext cx="301625" cy="3889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" y="245"/>
                </a:cxn>
              </a:cxnLst>
              <a:rect l="0" t="0" r="r" b="b"/>
              <a:pathLst>
                <a:path w="190" h="245">
                  <a:moveTo>
                    <a:pt x="0" y="0"/>
                  </a:moveTo>
                  <a:lnTo>
                    <a:pt x="190" y="245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Line 7"/>
            <p:cNvSpPr>
              <a:spLocks noChangeShapeType="1"/>
            </p:cNvSpPr>
            <p:nvPr/>
          </p:nvSpPr>
          <p:spPr bwMode="auto">
            <a:xfrm flipH="1">
              <a:off x="2203432" y="3848111"/>
              <a:ext cx="360362" cy="360363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 flipH="1">
              <a:off x="3346432" y="3876686"/>
              <a:ext cx="287337" cy="287338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>
              <a:off x="3932219" y="3848111"/>
              <a:ext cx="287338" cy="360363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2995594" y="2984511"/>
              <a:ext cx="431800" cy="36036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2490769" y="3559186"/>
              <a:ext cx="431800" cy="36036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Oval 12"/>
            <p:cNvSpPr>
              <a:spLocks noChangeArrowheads="1"/>
            </p:cNvSpPr>
            <p:nvPr/>
          </p:nvSpPr>
          <p:spPr bwMode="auto">
            <a:xfrm>
              <a:off x="3571857" y="3559186"/>
              <a:ext cx="431800" cy="36036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Oval 13"/>
            <p:cNvSpPr>
              <a:spLocks noChangeArrowheads="1"/>
            </p:cNvSpPr>
            <p:nvPr/>
          </p:nvSpPr>
          <p:spPr bwMode="auto">
            <a:xfrm>
              <a:off x="1916094" y="4135449"/>
              <a:ext cx="431800" cy="36036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Oval 14"/>
            <p:cNvSpPr>
              <a:spLocks noChangeArrowheads="1"/>
            </p:cNvSpPr>
            <p:nvPr/>
          </p:nvSpPr>
          <p:spPr bwMode="auto">
            <a:xfrm>
              <a:off x="2997182" y="4135449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Oval 15"/>
            <p:cNvSpPr>
              <a:spLocks noChangeArrowheads="1"/>
            </p:cNvSpPr>
            <p:nvPr/>
          </p:nvSpPr>
          <p:spPr bwMode="auto">
            <a:xfrm>
              <a:off x="2490769" y="4640274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Oval 16"/>
            <p:cNvSpPr>
              <a:spLocks noChangeArrowheads="1"/>
            </p:cNvSpPr>
            <p:nvPr/>
          </p:nvSpPr>
          <p:spPr bwMode="auto">
            <a:xfrm>
              <a:off x="4071934" y="4135449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7" name="TextBox 64"/>
          <p:cNvSpPr txBox="1"/>
          <p:nvPr/>
        </p:nvSpPr>
        <p:spPr>
          <a:xfrm>
            <a:off x="4095736" y="3923305"/>
            <a:ext cx="2360304" cy="173355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algn="l"/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第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  A</a:t>
            </a:r>
            <a:endParaRPr lang="zh-CN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第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  B C</a:t>
            </a:r>
            <a:endParaRPr lang="zh-CN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第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  D E F</a:t>
            </a:r>
            <a:endParaRPr lang="zh-CN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第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  G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8" name="下箭头 65"/>
          <p:cNvSpPr/>
          <p:nvPr/>
        </p:nvSpPr>
        <p:spPr bwMode="auto">
          <a:xfrm>
            <a:off x="5024430" y="3280363"/>
            <a:ext cx="214314" cy="428628"/>
          </a:xfrm>
          <a:prstGeom prst="downArrow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82" y="823258"/>
            <a:ext cx="5990118" cy="59901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241757"/>
            <a:ext cx="7776864" cy="437448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11524" y="5877273"/>
            <a:ext cx="8424936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本课件版权归清华大学出版社所有，仅提供教师教学使用，其他用途一律视为侵权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24765" y="-99695"/>
            <a:ext cx="4464685" cy="73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048130" y="74959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1400" b="1" kern="1200">
                <a:solidFill>
                  <a:srgbClr val="FF0000"/>
                </a:solidFill>
                <a:latin typeface="Consolas" panose="020B0609020204030204" pitchFamily="49" charset="0"/>
                <a:ea typeface="楷体_GB2312" pitchFamily="49" charset="-122"/>
                <a:cs typeface="Consolas" panose="020B0609020204030204" pitchFamily="49" charset="0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fld id="{7AF016A1-9F15-429F-9EFD-84004B73C732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1847528" y="1268760"/>
            <a:ext cx="5105400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ct val="130000"/>
              </a:lnSpc>
              <a:defRPr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4. </a:t>
            </a:r>
            <a:r>
              <a:rPr lang="zh-CN" altLang="en-US" dirty="0"/>
              <a:t>层次遍历</a:t>
            </a:r>
            <a:endParaRPr lang="zh-CN" altLang="en-US" dirty="0"/>
          </a:p>
          <a:p>
            <a:r>
              <a:rPr lang="zh-CN" altLang="en-US" sz="2000" dirty="0">
                <a:solidFill>
                  <a:schemeClr val="tx1"/>
                </a:solidFill>
              </a:rPr>
              <a:t>层次遍历二叉树的过程是：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2063552" y="2491020"/>
            <a:ext cx="7272808" cy="2595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44000" bIns="14400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若二叉树非空（假设其高度为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），则：</a:t>
            </a:r>
            <a:endParaRPr lang="zh-CN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）访问根结点（第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层）；</a:t>
            </a:r>
            <a:endParaRPr lang="zh-CN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）从左到右访问第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层的所有结点；</a:t>
            </a:r>
            <a:endParaRPr lang="zh-CN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）从左到右访问第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层的所有结点、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…、第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层的所有结点。</a:t>
            </a:r>
            <a:endParaRPr lang="zh-CN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9" name="TextBox 6"/>
          <p:cNvSpPr txBox="1"/>
          <p:nvPr/>
        </p:nvSpPr>
        <p:spPr>
          <a:xfrm>
            <a:off x="2423592" y="5457307"/>
            <a:ext cx="50006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层次序列的第一个结点是根结点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695400" y="874794"/>
            <a:ext cx="4357718" cy="386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7.5.1  </a:t>
            </a:r>
            <a:r>
              <a:rPr lang="zh-CN" altLang="en-US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二叉树遍历的概念</a:t>
            </a:r>
            <a:endParaRPr lang="zh-CN" altLang="en-US" b="0" dirty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968" y="801912"/>
            <a:ext cx="3717032" cy="3717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Box 2"/>
          <p:cNvSpPr txBox="1">
            <a:spLocks noChangeArrowheads="1"/>
          </p:cNvSpPr>
          <p:nvPr/>
        </p:nvSpPr>
        <p:spPr bwMode="auto">
          <a:xfrm>
            <a:off x="1366802" y="3779638"/>
            <a:ext cx="6788150" cy="27387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216000" tIns="180000" rIns="180000" bIns="180000">
            <a:spAutoFit/>
          </a:bodyPr>
          <a:lstStyle/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PreOrder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*b)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if 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(b!=NULL)  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printf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("%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 "</a:t>
            </a:r>
            <a:r>
              <a:rPr lang="zh-CN" alt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b-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&gt;data); 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访问根结点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zh-CN" alt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PreOrder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</a:t>
            </a:r>
            <a:r>
              <a:rPr lang="en-US" altLang="zh-CN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PreOrder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</a:t>
            </a:r>
            <a:r>
              <a:rPr lang="en-US" altLang="zh-CN" sz="18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rchild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4" name="Text Box 4" descr="信纸"/>
          <p:cNvSpPr txBox="1">
            <a:spLocks noChangeArrowheads="1"/>
          </p:cNvSpPr>
          <p:nvPr/>
        </p:nvSpPr>
        <p:spPr bwMode="auto">
          <a:xfrm>
            <a:off x="767408" y="884985"/>
            <a:ext cx="6175390" cy="438150"/>
          </a:xfrm>
          <a:prstGeom prst="rect">
            <a:avLst/>
          </a:prstGeom>
          <a:blipFill dpi="0" rotWithShape="1">
            <a:blip r:embed="rId1" cstate="print"/>
            <a:srcRect/>
            <a:tile tx="0" ty="0" sx="100000" sy="100000" flip="none" algn="tl"/>
          </a:blipFill>
          <a:ln w="9525" algn="ctr">
            <a:noFill/>
            <a:miter lim="800000"/>
            <a:tailEnd type="none" w="med" len="lg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tIns="72000" bIns="72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7.5.2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先序、中序、后序遍历的递归算法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5" name="Text Box 5"/>
          <p:cNvSpPr txBox="1">
            <a:spLocks noChangeArrowheads="1"/>
          </p:cNvSpPr>
          <p:nvPr/>
        </p:nvSpPr>
        <p:spPr bwMode="auto">
          <a:xfrm>
            <a:off x="1199456" y="2262263"/>
            <a:ext cx="7774814" cy="1543685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由二叉树的三种遍历过程直接得到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种递归算法。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4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先序遍历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的递归算法：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64704"/>
            <a:ext cx="5184576" cy="518457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8863.914960629922,&quot;width&quot;:14400}"/>
</p:tagLst>
</file>

<file path=ppt/tags/tag2.xml><?xml version="1.0" encoding="utf-8"?>
<p:tagLst xmlns:p="http://schemas.openxmlformats.org/presentationml/2006/main">
  <p:tag name="ISLIDE.VECTOR" val="#340576;"/>
</p:tagLst>
</file>

<file path=ppt/tags/tag3.xml><?xml version="1.0" encoding="utf-8"?>
<p:tagLst xmlns:p="http://schemas.openxmlformats.org/presentationml/2006/main">
  <p:tag name="ISLIDE.VECTOR" val="#340576;"/>
</p:tagLst>
</file>

<file path=ppt/tags/tag4.xml><?xml version="1.0" encoding="utf-8"?>
<p:tagLst xmlns:p="http://schemas.openxmlformats.org/presentationml/2006/main">
  <p:tag name="ISLIDE.ICON" val="#88039;"/>
</p:tagLst>
</file>

<file path=ppt/tags/tag5.xml><?xml version="1.0" encoding="utf-8"?>
<p:tagLst xmlns:p="http://schemas.openxmlformats.org/presentationml/2006/main">
  <p:tag name="COMMONDATA" val="eyJoZGlkIjoiMDY2MjQwNzI0OTM0YTU2NzllMzQyZjJkMjRkOWNhZj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rgbClr val="0033CC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14946</Words>
  <Application>WPS 演示</Application>
  <PresentationFormat>宽屏</PresentationFormat>
  <Paragraphs>1533</Paragraphs>
  <Slides>79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104" baseType="lpstr">
      <vt:lpstr>Arial</vt:lpstr>
      <vt:lpstr>宋体</vt:lpstr>
      <vt:lpstr>Wingdings</vt:lpstr>
      <vt:lpstr>Times New Roman</vt:lpstr>
      <vt:lpstr>楷体_GB2312</vt:lpstr>
      <vt:lpstr>新宋体</vt:lpstr>
      <vt:lpstr>思源黑体 CN Heavy</vt:lpstr>
      <vt:lpstr>黑体</vt:lpstr>
      <vt:lpstr>Wingdings 2</vt:lpstr>
      <vt:lpstr>楷体</vt:lpstr>
      <vt:lpstr>Consolas</vt:lpstr>
      <vt:lpstr>仿宋</vt:lpstr>
      <vt:lpstr>思源黑体 CN ExtraLight</vt:lpstr>
      <vt:lpstr>微软雅黑</vt:lpstr>
      <vt:lpstr>华文中宋</vt:lpstr>
      <vt:lpstr>Calibri</vt:lpstr>
      <vt:lpstr>方正启体简体</vt:lpstr>
      <vt:lpstr>Wingdings</vt:lpstr>
      <vt:lpstr>Arial Unicode MS</vt:lpstr>
      <vt:lpstr>Symbol</vt:lpstr>
      <vt:lpstr>Arial Unicode MS</vt:lpstr>
      <vt:lpstr>Wingdings</vt:lpstr>
      <vt:lpstr>Symbol</vt:lpstr>
      <vt:lpstr>思源黑体 CN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lcb;wbh</dc:creator>
  <cp:lastModifiedBy>CC</cp:lastModifiedBy>
  <cp:revision>1046</cp:revision>
  <dcterms:created xsi:type="dcterms:W3CDTF">2004-03-31T23:50:00Z</dcterms:created>
  <dcterms:modified xsi:type="dcterms:W3CDTF">2022-06-24T14:00:12Z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3FA955A952B84D2287F4C357EF86A8AC</vt:lpwstr>
  </property>
  <property fmtid="{D5CDD505-2E9C-101B-9397-08002B2CF9AE}" pid="3" name="KSOProductBuildVer">
    <vt:lpwstr>2052-11.1.0.11830</vt:lpwstr>
  </property>
</Properties>
</file>